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68" r:id="rId2"/>
    <p:sldId id="264" r:id="rId3"/>
    <p:sldId id="266" r:id="rId4"/>
    <p:sldId id="272" r:id="rId5"/>
    <p:sldId id="265" r:id="rId6"/>
    <p:sldId id="271" r:id="rId7"/>
    <p:sldId id="274" r:id="rId8"/>
    <p:sldId id="269" r:id="rId9"/>
    <p:sldId id="275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76" r:id="rId18"/>
    <p:sldId id="273" r:id="rId19"/>
    <p:sldId id="285" r:id="rId20"/>
    <p:sldId id="286" r:id="rId21"/>
    <p:sldId id="284" r:id="rId22"/>
    <p:sldId id="288" r:id="rId23"/>
    <p:sldId id="290" r:id="rId24"/>
    <p:sldId id="291" r:id="rId25"/>
    <p:sldId id="292" r:id="rId26"/>
    <p:sldId id="293" r:id="rId27"/>
    <p:sldId id="294" r:id="rId28"/>
    <p:sldId id="289" r:id="rId29"/>
    <p:sldId id="270" r:id="rId30"/>
    <p:sldId id="296" r:id="rId31"/>
    <p:sldId id="297" r:id="rId32"/>
    <p:sldId id="298" r:id="rId33"/>
    <p:sldId id="299" r:id="rId34"/>
    <p:sldId id="300" r:id="rId35"/>
    <p:sldId id="302" r:id="rId36"/>
    <p:sldId id="301" r:id="rId37"/>
    <p:sldId id="305" r:id="rId38"/>
    <p:sldId id="303" r:id="rId39"/>
    <p:sldId id="306" r:id="rId40"/>
    <p:sldId id="295" r:id="rId41"/>
    <p:sldId id="307" r:id="rId4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936" y="3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i Laaksonen" userId="e1f2b7f1-7817-4f20-be01-634a35c022a9" providerId="ADAL" clId="{BC34841B-C77B-4C4E-A7A9-FDAB8720A598}"/>
    <pc:docChg chg="custSel modSld">
      <pc:chgData name="Rami Laaksonen" userId="e1f2b7f1-7817-4f20-be01-634a35c022a9" providerId="ADAL" clId="{BC34841B-C77B-4C4E-A7A9-FDAB8720A598}" dt="2022-11-08T14:19:37.536" v="0" actId="478"/>
      <pc:docMkLst>
        <pc:docMk/>
      </pc:docMkLst>
      <pc:sldChg chg="delSp mod">
        <pc:chgData name="Rami Laaksonen" userId="e1f2b7f1-7817-4f20-be01-634a35c022a9" providerId="ADAL" clId="{BC34841B-C77B-4C4E-A7A9-FDAB8720A598}" dt="2022-11-08T14:19:37.536" v="0" actId="478"/>
        <pc:sldMkLst>
          <pc:docMk/>
          <pc:sldMk cId="2263479821" sldId="268"/>
        </pc:sldMkLst>
        <pc:spChg chg="del">
          <ac:chgData name="Rami Laaksonen" userId="e1f2b7f1-7817-4f20-be01-634a35c022a9" providerId="ADAL" clId="{BC34841B-C77B-4C4E-A7A9-FDAB8720A598}" dt="2022-11-08T14:19:37.536" v="0" actId="478"/>
          <ac:spMkLst>
            <pc:docMk/>
            <pc:sldMk cId="2263479821" sldId="268"/>
            <ac:spMk id="2" creationId="{2A5A883A-4FC9-00AD-78A4-8EA23E2E65E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664A6-1936-475B-88F4-B3462657D2F9}" type="datetimeFigureOut">
              <a:rPr lang="fi-FI" smtClean="0"/>
              <a:t>8.11.2022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272B5-05DF-489B-A18A-332B1FAF57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377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A2F2E4-2A0C-788B-CAC0-1D3FD1B77E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A68EEB2-5A52-6DA6-D170-68A335E3FC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F0D96BB-A4DF-C9CA-43AF-289D739B6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7100" y="6191250"/>
            <a:ext cx="2743200" cy="365125"/>
          </a:xfrm>
        </p:spPr>
        <p:txBody>
          <a:bodyPr/>
          <a:lstStyle>
            <a:lvl1pPr>
              <a:defRPr sz="2100"/>
            </a:lvl1pPr>
          </a:lstStyle>
          <a:p>
            <a:r>
              <a:rPr lang="fi-FI"/>
              <a:t>9.11.2022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4CF896B-7E78-C97D-DD93-0BA44300C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4A86445-37CF-47F9-5F0B-A5DCCCFF5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25644" y="6187828"/>
            <a:ext cx="2743200" cy="365125"/>
          </a:xfrm>
        </p:spPr>
        <p:txBody>
          <a:bodyPr/>
          <a:lstStyle>
            <a:lvl1pPr>
              <a:defRPr sz="2100"/>
            </a:lvl1pPr>
          </a:lstStyle>
          <a:p>
            <a:fld id="{92E966CB-2AB1-4CBC-8BEA-1985CCEBB764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1488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CE38F9-C372-252C-E464-18D534E77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3C96CB-7ED6-8690-F6F5-5015A3E0D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E52206A-BB98-67B6-B2FA-DE7028B24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347C018-8728-734C-C160-086052CDC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754E9B0-367D-9931-9130-E7EDD5A9B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817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CB127B-E3F8-FC7B-1878-50F93A38B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D967B05-3EA1-9466-8039-3E8CDCDEE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B8CEE-7937-AE28-4099-06699A03F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50EEB2A-BF51-4F27-565C-EFA985D67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7E8B0C-663C-36B6-571A-6947C9695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2899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BA4968-B428-FF65-D034-542B0E032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3C9AB5-4A9A-05B2-A146-190F9433F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049A00C-3C9D-84D6-5995-594DD692D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1FBE572-6507-ED50-F71C-48ED3BF3F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C905392-0484-8177-DFC4-493B3CDCA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10D052A-3363-254D-9F64-759423E86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6612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22B1C9-9722-7133-5A48-8F9642ACC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8DC26A9-1695-7177-124C-5E2C1C694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1DBAF70-345B-728C-90CF-3534DD353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9239229-BFA3-386C-3E60-02F8BC9FA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6CF22BA-DF2C-B28E-81BE-CA1B18728F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366B4B9-F725-69C3-B81D-9B39D6445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728B437-7D12-D730-54CD-77B0A2DE7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DB12B05-653C-9B84-4020-6A10D8E4E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3004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4824EE-BD32-06CA-B5EE-F8C410C21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79872A5-B56D-C3B5-74D0-89236AA25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61A6969-40C4-E351-9039-B5B795594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6084ED5-46A3-7805-30E4-2DFC35BC8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068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28D3C50-0924-D54F-40F6-7E606E390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101B176-4B65-FF5E-6369-04B34D40D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615600-59FF-2534-EBEB-FD33004B0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2162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EA1D59-8692-DF51-C0E3-1BD2A740F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2851DB-0A4F-B6FC-0971-68949F92C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1980E42-C1A2-CA9D-A820-BD34ACD07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525EDCE-538D-4965-ADEC-A1C0F0666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EF33F6-3D8D-0204-8BC9-A1F2AC97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CECFCAB-FDBB-2CD5-8E88-FC26695E1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4680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4D93A4-8EDC-1AC4-594E-AD08A3958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9B16B225-7AF1-AF4F-1145-81CE8F9AE3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9E2C772-4F65-DDB1-D0D8-12043B0F5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1037BCE-0A51-7C11-F3E2-5A244E163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2BCAE70-75FF-D378-A6D8-6AEAB0198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E912F9F-5552-4E2B-2CB6-FE3ADB29B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652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534332-62B1-318C-8DDD-DC2A556F3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8A2382E-D341-CFC5-71FF-1D7BB6C84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7815E1-3D15-4BE1-E82A-BC13252D2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4C92196-CB4F-BCBF-D6FD-2832544F9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A0AE3AF-E74B-8DC1-E6FF-7498C46C8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80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CB96E7B-4D04-F815-DDB8-25DEB3E57B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8322DDE-3FD9-DF7B-03A2-82B5AD4482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41A9951-06DC-55B3-2A64-9EEC03BF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5727C68-3618-6A80-2895-F29155FF2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9124C5C-AC01-F724-C0DF-79C2C6E95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7651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10D04C5-5BB8-1084-C37B-9EB7949B9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1D75855-2F35-9DBA-C770-834555259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0DD45FD-F71F-DCF1-358D-D52EAF40BF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9.11.2022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FB350F0-4A29-B0B1-E1EA-2E0AC32C4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78B1A89-7B51-8CC1-F35C-F08FB1715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966CB-2AB1-4CBC-8BEA-1985CCEBB7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589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ikagroup.fi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hyperlink" Target="http://www.arcista.f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n paikkamerkki 8" descr="Kuva, joka sisältää kohteen hiihtäminen, lumi, henkilöt, ryhmä&#10;&#10;Kuvaus luotu automaattisesti">
            <a:extLst>
              <a:ext uri="{FF2B5EF4-FFF2-40B4-BE49-F238E27FC236}">
                <a16:creationId xmlns:a16="http://schemas.microsoft.com/office/drawing/2014/main" id="{FF11A7D7-C1BA-824D-7E3F-1B6FFA7462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55"/>
          <a:stretch/>
        </p:blipFill>
        <p:spPr>
          <a:xfrm>
            <a:off x="7848599" y="0"/>
            <a:ext cx="4343401" cy="685800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229A66D7-1C17-392D-5C82-32B478A48FB6}"/>
              </a:ext>
            </a:extLst>
          </p:cNvPr>
          <p:cNvSpPr txBox="1"/>
          <p:nvPr/>
        </p:nvSpPr>
        <p:spPr>
          <a:xfrm>
            <a:off x="923154" y="1926692"/>
            <a:ext cx="6925445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dirty="0"/>
          </a:p>
          <a:p>
            <a:pPr algn="ctr"/>
            <a:r>
              <a:rPr lang="fi-FI" sz="3900" b="1" dirty="0"/>
              <a:t>Arkistoinnin lakimuutoksia:</a:t>
            </a:r>
          </a:p>
          <a:p>
            <a:pPr algn="ctr"/>
            <a:r>
              <a:rPr lang="fi-FI" sz="3900" dirty="0"/>
              <a:t>Miten laki muuttaa yritysten taloushallinnon arkistointia</a:t>
            </a:r>
          </a:p>
          <a:p>
            <a:pPr algn="ctr"/>
            <a:endParaRPr lang="fi-FI" sz="2800" dirty="0"/>
          </a:p>
          <a:p>
            <a:pPr algn="ctr"/>
            <a:r>
              <a:rPr lang="fi-FI" sz="2800" dirty="0"/>
              <a:t>Verkkolaskufoorumin syysseminaari 2022</a:t>
            </a:r>
          </a:p>
          <a:p>
            <a:pPr algn="ctr"/>
            <a:r>
              <a:rPr lang="fi-FI" sz="2800" dirty="0"/>
              <a:t>9.11.2022</a:t>
            </a:r>
          </a:p>
          <a:p>
            <a:pPr algn="ctr"/>
            <a:endParaRPr lang="fi-FI" sz="1400" dirty="0"/>
          </a:p>
          <a:p>
            <a:pPr algn="ctr"/>
            <a:r>
              <a:rPr lang="fi-FI" sz="2800" dirty="0"/>
              <a:t>ICT Projektivastaava Rami Laaksonen,</a:t>
            </a:r>
          </a:p>
          <a:p>
            <a:pPr algn="ctr"/>
            <a:r>
              <a:rPr lang="fi-FI" sz="2800" dirty="0"/>
              <a:t>Taika Group Oy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D3829FC-8726-EE78-2D1A-9FB33DFA2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6619" y="538660"/>
            <a:ext cx="1258513" cy="119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7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teksti, kartta&#10;&#10;Kuvaus luotu, erittäin korkea luotettavuus">
            <a:extLst>
              <a:ext uri="{FF2B5EF4-FFF2-40B4-BE49-F238E27FC236}">
                <a16:creationId xmlns:a16="http://schemas.microsoft.com/office/drawing/2014/main" id="{0EE2404E-161F-D1F5-CD19-C6D76ADCEA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125" t="-180" r="207" b="19924"/>
          <a:stretch/>
        </p:blipFill>
        <p:spPr>
          <a:xfrm>
            <a:off x="7848597" y="1729371"/>
            <a:ext cx="3651031" cy="4250457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Sisällys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sz="2800" dirty="0"/>
              <a:t>Puhujan esittely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800" dirty="0"/>
              <a:t>Uusi arkistolaki 2023 – merkitys ja vaikutukset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800" dirty="0"/>
              <a:t>Sähköiset arkistoinnit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800" dirty="0"/>
              <a:t>SÄHKE2 – mistä kyse</a:t>
            </a:r>
            <a:br>
              <a:rPr lang="fi-FI" sz="2800" dirty="0"/>
            </a:br>
            <a:r>
              <a:rPr lang="fi-FI" sz="2800" dirty="0"/>
              <a:t>CASE: </a:t>
            </a:r>
            <a:r>
              <a:rPr lang="fi-FI" sz="2800" dirty="0" err="1"/>
              <a:t>Arcista</a:t>
            </a:r>
            <a:br>
              <a:rPr lang="fi-FI" sz="2800" dirty="0"/>
            </a:br>
            <a:r>
              <a:rPr lang="fi-FI" sz="2800" dirty="0"/>
              <a:t>Ehdotettu arvonlisäverolain muutos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D44002C7-DA78-1846-4363-9B6869860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2</a:t>
            </a:fld>
            <a:endParaRPr lang="fi-FI"/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A7F4F61E-03E3-EBF2-2297-EFBA06C01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09460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1. Puhujan esittely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pic>
        <p:nvPicPr>
          <p:cNvPr id="6" name="Sisällön paikkamerkki 2" descr="Kuva, joka sisältää kohteen sisä, kannettava, henkilö, tietokone&#10;&#10;Kuvaus luotu, erittäin korkea luotettavuus">
            <a:extLst>
              <a:ext uri="{FF2B5EF4-FFF2-40B4-BE49-F238E27FC236}">
                <a16:creationId xmlns:a16="http://schemas.microsoft.com/office/drawing/2014/main" id="{AF603F71-F2E7-F98C-3BB8-07F9675250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" t="22939" r="-22" b="1465"/>
          <a:stretch/>
        </p:blipFill>
        <p:spPr>
          <a:xfrm>
            <a:off x="1885950" y="1729371"/>
            <a:ext cx="8420100" cy="4250457"/>
          </a:xfrm>
          <a:prstGeom prst="rect">
            <a:avLst/>
          </a:prstGeom>
        </p:spPr>
      </p:pic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2359ECAA-13B7-E158-A28C-244FC24A6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3</a:t>
            </a:fld>
            <a:endParaRPr lang="fi-FI"/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66C0366C-6BDE-14EB-D0C2-17D30933F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62286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1. Puhujan esittely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Rami Laaksonen: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ICT Projektivastaava, Taika Group Oy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SÄHKE2-asiantuntijaryhmä</a:t>
            </a:r>
            <a:br>
              <a:rPr lang="fi-FI" sz="2800" dirty="0"/>
            </a:br>
            <a:endParaRPr lang="fi-FI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Koulutus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BBA (Tradenomi AMK),</a:t>
            </a:r>
            <a:br>
              <a:rPr lang="fi-FI" sz="2800" dirty="0"/>
            </a:br>
            <a:r>
              <a:rPr lang="fi-FI" sz="2800" dirty="0"/>
              <a:t>Haaga-Helia AMK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Restonomi (AMK), Toimitilapalvelut, Laurea AMK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pic>
        <p:nvPicPr>
          <p:cNvPr id="24" name="Sisällön paikkamerkki 1" descr="Kuva, joka sisältää kohteen henkilö, mies, puku, seinä&#10;&#10;Kuvaus luotu automaattisesti">
            <a:extLst>
              <a:ext uri="{FF2B5EF4-FFF2-40B4-BE49-F238E27FC236}">
                <a16:creationId xmlns:a16="http://schemas.microsoft.com/office/drawing/2014/main" id="{7C22A23A-9C67-1C90-145D-D1F9328B5E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9" r="19197"/>
          <a:stretch/>
        </p:blipFill>
        <p:spPr>
          <a:xfrm>
            <a:off x="7848599" y="1729371"/>
            <a:ext cx="3651031" cy="4250457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6C8188C-95B7-E7B3-973E-863DB7A1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4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26AF88F-0641-BC14-6E25-066C01E0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78859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1. Puhujan esittely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Rami Laaksonen, jatkuu: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Yrittäjätaustaa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Kotimainen peliala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Joukkorahoitettu opetuspeli, eurooppalainen miekkailu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i-FI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Kiinteistöalan tausta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Toimitilavastaava,</a:t>
            </a:r>
            <a:br>
              <a:rPr lang="fi-FI" sz="2800" dirty="0"/>
            </a:br>
            <a:r>
              <a:rPr lang="fi-FI" sz="2800" dirty="0"/>
              <a:t>Metropolia Ammattikorkeakoulu Oy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pic>
        <p:nvPicPr>
          <p:cNvPr id="24" name="Sisällön paikkamerkki 1" descr="Kuva, joka sisältää kohteen henkilö, mies, puku, seinä&#10;&#10;Kuvaus luotu automaattisesti">
            <a:extLst>
              <a:ext uri="{FF2B5EF4-FFF2-40B4-BE49-F238E27FC236}">
                <a16:creationId xmlns:a16="http://schemas.microsoft.com/office/drawing/2014/main" id="{7C22A23A-9C67-1C90-145D-D1F9328B5E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9" r="19197"/>
          <a:stretch/>
        </p:blipFill>
        <p:spPr>
          <a:xfrm>
            <a:off x="7848599" y="1729371"/>
            <a:ext cx="3651031" cy="4250457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629E8D-6A59-C77D-77ED-2C23B7FBF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5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367BF32-BDE7-F455-16C4-ED6F2B1E9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09938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2. Uusi arkistolaki 2023 –</a:t>
            </a:r>
          </a:p>
          <a:p>
            <a:r>
              <a:rPr lang="fi-FI" sz="3900" dirty="0">
                <a:latin typeface="+mj-lt"/>
              </a:rPr>
              <a:t>merkitys ja vaikutukset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pic>
        <p:nvPicPr>
          <p:cNvPr id="6" name="Sisällön paikkamerkki 2" descr="Kuva, joka sisältää kohteen sisä, kannettava, henkilö, tietokone&#10;&#10;Kuvaus luotu, erittäin korkea luotettavuus">
            <a:extLst>
              <a:ext uri="{FF2B5EF4-FFF2-40B4-BE49-F238E27FC236}">
                <a16:creationId xmlns:a16="http://schemas.microsoft.com/office/drawing/2014/main" id="{AF603F71-F2E7-F98C-3BB8-07F9675250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" t="22939" r="-22" b="1465"/>
          <a:stretch/>
        </p:blipFill>
        <p:spPr>
          <a:xfrm>
            <a:off x="1885950" y="1729371"/>
            <a:ext cx="8420100" cy="4250457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256D7C0-C1A0-49AC-8BCE-DB2F01D4A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6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04FECB7-37F7-ED35-0A2A-2F6569307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57624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2.1 Keskeisiä käsitteitä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Arkistointi: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Arkistoitavan tiedon säilyttäminen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Tiedon säilyvyyden turvaaminen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Huolehtiminen arkistoidun tiedon: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Käytettävyydestä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Suojaamisesta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Saatavuudesta</a:t>
            </a:r>
          </a:p>
          <a:p>
            <a:endParaRPr lang="fi-FI" sz="1400" dirty="0"/>
          </a:p>
          <a:p>
            <a:r>
              <a:rPr lang="fi-FI" sz="1400" dirty="0"/>
              <a:t>Mukaillen: Kansallisarkisto. Arkistointi. URL: https://kansallisarkisto.fi/fi/viranomaisille/arkistointi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61F29EB-F76E-A416-9F1E-09D04DACC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7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6897B3D-2D5A-513F-818E-A54B61348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52766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2.1 Keskeisiä käsitteitä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Arkisto: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Kokonaisuus, mikä sisältää arkistoitavia asiakirjoja ja tietoja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Myös: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Arkisto-organisaatio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Fyysinen arkistotila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Digitaalinen arkistotila</a:t>
            </a:r>
          </a:p>
          <a:p>
            <a:endParaRPr lang="fi-FI" sz="1400" dirty="0"/>
          </a:p>
          <a:p>
            <a:r>
              <a:rPr lang="fi-FI" sz="1400" dirty="0"/>
              <a:t>Mukaillen: Kansallisarkisto. Arkistointi. URL: https://kansallisarkisto.fi/fi/viranomaisille/arkistointi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B3C38FA4-844F-8756-2A64-6BE1F8166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8</a:t>
            </a:fld>
            <a:endParaRPr lang="fi-FI"/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7E62703B-1502-4A54-9378-0074E8C7C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43401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2.2 Lainsäädännöllisiä käsitteitä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Laki julkisen hallinnon tiedonhallinnasta, Tiedonhallintalaki: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Säädökset tiedonhallinnan järjestämisestä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Säädökset arkistolaissa arkistotoimen järjestämisestä</a:t>
            </a:r>
          </a:p>
          <a:p>
            <a:endParaRPr lang="fi-FI" sz="1400" dirty="0"/>
          </a:p>
          <a:p>
            <a:r>
              <a:rPr lang="fi-FI" sz="1400" dirty="0"/>
              <a:t>Mukaillen: Kansallisarkisto. Arkistointi. URL: https://kansallisarkisto.fi/fi/viranomaisille/arkistointi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7EA7DC7-FDC7-0513-C4FA-6F82191CC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9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5B19EB9-C087-885F-0FF2-BD8A77980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91125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2.2 Lainsäädännöllisiä käsitteitä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Arkistolaki: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Velvoitteet arkistointiin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Velvoitteet arkistoitujen aineistojen säilyvyyden turvaamiseen</a:t>
            </a:r>
          </a:p>
          <a:p>
            <a:endParaRPr lang="fi-FI" sz="1400" dirty="0"/>
          </a:p>
          <a:p>
            <a:r>
              <a:rPr lang="fi-FI" sz="1400" dirty="0"/>
              <a:t>Mukaillen: Kansallisarkisto. Arkistointi. URL: https://kansallisarkisto.fi/fi/viranomaisille/arkistointi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F47C493-D2CD-A846-7908-FB94BFF99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10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69AD8F4-D040-A130-51E4-78FDD4757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53680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2.2 Lainsäädännöllisiä käsitteitä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EU:n yleinen tietosuoja-asetus: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Henkilötietojen säilyttäminen pysyvästi joko alkuperäiseen tai alkuperäiseen rinnastettavissa olevaan käyttötarkoitukseen</a:t>
            </a:r>
          </a:p>
          <a:p>
            <a:endParaRPr lang="fi-FI" sz="1400" dirty="0"/>
          </a:p>
          <a:p>
            <a:r>
              <a:rPr lang="fi-FI" sz="1400" dirty="0"/>
              <a:t>Mukaillen: Kansallisarkisto. Arkistointi. URL: https://kansallisarkisto.fi/fi/viranomaisille/arkistointi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FECEB0-4F1D-D39F-8BF8-1A166E75E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11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F4763E4-7EE3-568F-B9E2-E951041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42471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2.3 Merkitys ja vaikutukset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Nykyinen arkistolaki on vuodelta 1994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Monin paikoin vanhentunut</a:t>
            </a:r>
          </a:p>
          <a:p>
            <a:endParaRPr lang="fi-FI" sz="1400" dirty="0"/>
          </a:p>
          <a:p>
            <a:r>
              <a:rPr lang="fi-FI" sz="1400" dirty="0"/>
              <a:t>Mukaillen: Laaksonen, R. Muistiinpanot. SÄHKE2-asiantuntijaryhmän järjestäytymiskokous, 19.5.2022.</a:t>
            </a:r>
          </a:p>
          <a:p>
            <a:endParaRPr lang="fi-FI" sz="1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Arkistolakia päivitetään vastaamaan julkishallinnon digitaalisen toimintaympäristön vaatimukset	</a:t>
            </a:r>
          </a:p>
          <a:p>
            <a:endParaRPr lang="fi-FI" sz="1400" dirty="0"/>
          </a:p>
          <a:p>
            <a:r>
              <a:rPr lang="fi-FI" sz="1400" dirty="0"/>
              <a:t>Lähde: Opetus- ja kulttuuriministeriö. Hallituksen esitys eduskunnalle arkistolain ja Kansallisarkistosta annetun lain muuttamisesta. URL: https://okm.fi/hanke?tunnus=OKM057:00/2021#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C88881D-45B0-6323-F0FB-81D803829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12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D75F6E3-4A0A-5A29-005A-8C6348D82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62159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2.3 Merkitys ja vaikutukset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i="1" dirty="0"/>
              <a:t>”Lait eivät huomioi tarpeeksi toimintaympäristössä tapahtuneita muutoksia.”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i="1" dirty="0"/>
              <a:t>”Erityisesti kyseessä on digitalisaatio ja sen aiheuttamat lainsäädäntöhankkeet.”</a:t>
            </a:r>
          </a:p>
          <a:p>
            <a:endParaRPr lang="fi-FI" sz="1400" dirty="0"/>
          </a:p>
          <a:p>
            <a:r>
              <a:rPr lang="fi-FI" sz="1400" dirty="0"/>
              <a:t>Lähde: Opetus- ja kulttuuriministeriö. Hallituksen esitys eduskunnalle arkistolain ja Kansallisarkistosta annetun lain muuttamisesta. URL: https://okm.fi/hanke?tunnus=OKM057:00/2021#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A460403-C39D-05EC-66B4-7ED3B9B0F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13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7ED7F0F-7981-9AD1-D039-648518488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64118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2.3 Merkitys ja vaikutukset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Hallituksen esitys eduskunnalle arkistolain ja Kansallisarkistosta annetun lain muuttamisesta, OKM057:00/2021: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i="1" dirty="0"/>
              <a:t>” Arkistolaki ja laki Kansallisarkistosta päivitetään”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Vaikutukset: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i="1" dirty="0"/>
              <a:t>”Digitalisaation parempi hyödyntäminen arkistoinnissa”</a:t>
            </a:r>
          </a:p>
          <a:p>
            <a:endParaRPr lang="fi-FI" sz="1400" dirty="0"/>
          </a:p>
          <a:p>
            <a:r>
              <a:rPr lang="fi-FI" sz="1400" dirty="0"/>
              <a:t>Lähde: Opetus- ja kulttuuriministeriö. Hallituksen esitys eduskunnalle arkistolain ja Kansallisarkistosta annetun lain muuttamisesta. URL: https://okm.fi/hanke?tunnus=OKM057:00/2021#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CE4A060-162E-A307-987A-584E71977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14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040AAC8-5CBC-4A0D-185E-F309CAA5D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76843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2.3 Merkitys ja vaikutukset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Vaikutukset, jatkuu: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Arkistolain luonnoksessa on olemassa pykälät koskien: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i-FI" sz="2800" dirty="0"/>
              <a:t>Aineistojen säilytysmuotoa, eli teknisiä vaatimuksia aineistoille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i-FI" sz="2800" dirty="0"/>
              <a:t>Digitointiin liittyvät asiat</a:t>
            </a:r>
          </a:p>
          <a:p>
            <a:endParaRPr lang="fi-FI" sz="1400" dirty="0"/>
          </a:p>
          <a:p>
            <a:r>
              <a:rPr lang="fi-FI" sz="1400" dirty="0"/>
              <a:t>Mukaillen: Laaksonen, R. Muistiinpanot. SÄHKE2-asiantuntijaryhmän järjestäytymiskokous, 19.5.2022.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C4F0AD6-C8AD-1394-1895-3589C3360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15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B2132C4-C97D-A385-1200-1079B84B2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80333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2.3 Merkitys ja vaikutukset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Hankkeen etenemisen tilanne: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Esitys arkistolain muuttamisesta on ollut lausuntokierroksella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Lausuntokierros on päättynyt 16.5.2022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Hallituksen lainsäädäntöohjelmassa syksylle 2022</a:t>
            </a:r>
          </a:p>
          <a:p>
            <a:endParaRPr lang="fi-FI" sz="1400" dirty="0"/>
          </a:p>
          <a:p>
            <a:r>
              <a:rPr lang="fi-FI" sz="1400" dirty="0"/>
              <a:t>Mukaillen: Opetus- ja kulttuuriministeriö. Hallituksen esitys eduskunnalle arkistolain ja Kansallisarkistosta annetun lain muuttamisesta. URL: https://okm.fi/hanke?tunnus=OKM057:00/2021#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16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453C47B-243B-1791-8CBF-A6CF34C3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19994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2.3 Merkitys ja vaikutukset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Aikataulu: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Alun perin uusi arkistolaki olisi annettu syksyllä 2022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Olisi tullut voimaan talvella 2023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Kerätyn palautteen ja lausuntokierroksen pohjalta aikataulutus arvioidaan uudelleen</a:t>
            </a:r>
          </a:p>
          <a:p>
            <a:endParaRPr lang="fi-FI" sz="1400" dirty="0"/>
          </a:p>
          <a:p>
            <a:r>
              <a:rPr lang="fi-FI" sz="1400" dirty="0"/>
              <a:t>Mukaillen: Laaksonen, R. Muistiinpanot. SÄHKE2-asiantuntijaryhmän järjestäytymiskokous, 19.5.2022.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17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E0EC5E0-F6FC-1346-1D34-BA229D034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09393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3. Sähköiset arkistoinnit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pic>
        <p:nvPicPr>
          <p:cNvPr id="6" name="Sisällön paikkamerkki 2" descr="Kuva, joka sisältää kohteen sisä, kannettava, henkilö, tietokone&#10;&#10;Kuvaus luotu, erittäin korkea luotettavuus">
            <a:extLst>
              <a:ext uri="{FF2B5EF4-FFF2-40B4-BE49-F238E27FC236}">
                <a16:creationId xmlns:a16="http://schemas.microsoft.com/office/drawing/2014/main" id="{AF603F71-F2E7-F98C-3BB8-07F9675250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" t="22939" r="-22" b="1465"/>
          <a:stretch/>
        </p:blipFill>
        <p:spPr>
          <a:xfrm>
            <a:off x="1885950" y="1729371"/>
            <a:ext cx="8420100" cy="4250457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658C77F-02D1-098B-63A4-194C730D4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18</a:t>
            </a:fld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7CBF8D6-7C38-0FAF-9332-D1DD10A48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15401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3. Sähköiset arkistoinnit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Arkistointia on jaettavissa sen säilytystavan mukaan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Analogiset aineistot: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i-FI" sz="2800" dirty="0"/>
              <a:t>Säilytys fyysisessä arkistotilassa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Digitaaliset, sähköiset aineistot: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i-FI" sz="2800" dirty="0"/>
              <a:t>Tietojen säilytys digitaalisessa, sähköisessä arkistotilassa</a:t>
            </a:r>
          </a:p>
          <a:p>
            <a:endParaRPr lang="fi-FI" sz="1400" dirty="0"/>
          </a:p>
          <a:p>
            <a:r>
              <a:rPr lang="fi-FI" sz="1400" dirty="0"/>
              <a:t>Mukaillen: Kansallisarkisto. Sähköisen arkistoinnin palvelu. URL: https://arkisto.fi/sapa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19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A6F4426-BD40-55DB-46B4-1DABCEC16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16673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3. Sähköiset arkistoinnit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Analogisen aineiston digitointi: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Analogisen aineiston muuntaminen sähköiseksi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Tietojen säilytys fyysisestä arkistotilasta sähköiseen arkistotilaan</a:t>
            </a:r>
          </a:p>
          <a:p>
            <a:endParaRPr lang="fi-FI" sz="1400" dirty="0"/>
          </a:p>
          <a:p>
            <a:r>
              <a:rPr lang="fi-FI" sz="1400" dirty="0"/>
              <a:t>Mukaillen: Kansallisarkisto. Sähköisen arkistoinnin palvelu. URL: https://arkisto.fi/sapa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20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192E6F1-D5FF-929E-21D0-F790A1758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28585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 SÄHKE2 – mistä kyse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pic>
        <p:nvPicPr>
          <p:cNvPr id="6" name="Sisällön paikkamerkki 2" descr="Kuva, joka sisältää kohteen sisä, kannettava, henkilö, tietokone&#10;&#10;Kuvaus luotu, erittäin korkea luotettavuus">
            <a:extLst>
              <a:ext uri="{FF2B5EF4-FFF2-40B4-BE49-F238E27FC236}">
                <a16:creationId xmlns:a16="http://schemas.microsoft.com/office/drawing/2014/main" id="{AF603F71-F2E7-F98C-3BB8-07F9675250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" t="22939" r="-22" b="1465"/>
          <a:stretch/>
        </p:blipFill>
        <p:spPr>
          <a:xfrm>
            <a:off x="1885950" y="1729371"/>
            <a:ext cx="8420100" cy="4250457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658C77F-02D1-098B-63A4-194C730D4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21</a:t>
            </a:fld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F5CB68C-9468-658A-901B-749C73CDB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1524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 SÄHKE2 – mistä kyse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Digitalisoituminen julkishallinnon puolen asiakirjanhallinnassa tuo useita vaatimuksia: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Asiakirjojen sähköiseen käsittelyprosessiin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Asiakirjojen luotettavaan sähköiseen pysyväissäilytykseen</a:t>
            </a:r>
          </a:p>
          <a:p>
            <a:endParaRPr lang="fi-FI" sz="1400" dirty="0"/>
          </a:p>
          <a:p>
            <a:r>
              <a:rPr lang="fi-FI" sz="1400" dirty="0"/>
              <a:t>Mukaillen: </a:t>
            </a:r>
            <a:r>
              <a:rPr lang="fi-FI" sz="1400" dirty="0" err="1"/>
              <a:t>Kiwa</a:t>
            </a:r>
            <a:r>
              <a:rPr lang="fi-FI" sz="1400" dirty="0"/>
              <a:t> Inspecta. SÄHKE2_tietojärjestelmäsertifiointi.pdf. URL: https://www.kiwa.com/fi/fi/palvelumme2/sertifiointi-arviointi-ja-todentaminen/sahke2-tietojarjestelmasertifiointi/pdf/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22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14B7AA9-B296-7132-33F5-D4C51D230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66926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 SÄHKE2 – mistä kyse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SÄHKE2-normiston tavoite: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i="1" dirty="0"/>
              <a:t>"Varmistaa, että tietojärjestelmän sähköisessä prosessissa muodostuvat asiakirjatiedot ovat todistusvoimaisia myös yksinomaan sähköisessä muodossa säilytettynä”</a:t>
            </a:r>
          </a:p>
          <a:p>
            <a:endParaRPr lang="fi-FI" sz="1400" dirty="0"/>
          </a:p>
          <a:p>
            <a:r>
              <a:rPr lang="fi-FI" sz="1400" dirty="0"/>
              <a:t>Lähde: </a:t>
            </a:r>
            <a:r>
              <a:rPr lang="fi-FI" sz="1400" dirty="0" err="1"/>
              <a:t>Kiwa</a:t>
            </a:r>
            <a:r>
              <a:rPr lang="fi-FI" sz="1400" dirty="0"/>
              <a:t> Inspecta. SÄHKE2_tietojärjestelmäsertifiointi.pdf. URL: https://www.kiwa.com/fi/fi/palvelumme2/sertifiointi-arviointi-ja-todentaminen/sahke2-tietojarjestelmasertifiointi/pdf/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23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10BA679-ACFB-3C0F-B030-EB9A92D63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12752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 SÄHKE2 – mistä kyse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SÄHKE2-sertifikaatti: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Pohjautuu Kansallisarkiston SÄHKE2-normiin ja kriteeristöihin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Kaikki tietojärjestelmiä koskevat SÄHKE2-sertifiointikriteerit ovat siirtyneet </a:t>
            </a:r>
            <a:r>
              <a:rPr lang="fi-FI" sz="2800" dirty="0" err="1"/>
              <a:t>Kiwa</a:t>
            </a:r>
            <a:r>
              <a:rPr lang="fi-FI" sz="2800" dirty="0"/>
              <a:t> Inspectan hallintaan Kansallisarkistolta</a:t>
            </a:r>
          </a:p>
          <a:p>
            <a:endParaRPr lang="fi-FI" sz="1400" dirty="0"/>
          </a:p>
          <a:p>
            <a:r>
              <a:rPr lang="fi-FI" sz="1400" dirty="0"/>
              <a:t>Mukaillen: </a:t>
            </a:r>
            <a:r>
              <a:rPr lang="fi-FI" sz="1400" dirty="0" err="1"/>
              <a:t>Kiwa</a:t>
            </a:r>
            <a:r>
              <a:rPr lang="fi-FI" sz="1400" dirty="0"/>
              <a:t> Inspecta. SÄHKE2–tietojärjestelmäsertifiointi. URL: https://www.kiwa.com/fi/fi/palvelumme2/sertifiointi-arviointi-ja-todentaminen/sahke2-tietojarjestelmasertifiointi/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24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799F8E0-BD76-73D2-A06B-7D88E592B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96744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 SÄHKE2 – mistä kyse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SÄHKE2-sertifiointi: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Ohjelmistotoimittaja voi osoittaa järjestelmänsä (esimerkiksi, arkistointijärjestelmä) soveltuvuuden tukemaan sähköisen pysyväissäilytyksen prosesseja</a:t>
            </a:r>
          </a:p>
          <a:p>
            <a:endParaRPr lang="fi-FI" sz="1400" dirty="0"/>
          </a:p>
          <a:p>
            <a:r>
              <a:rPr lang="fi-FI" sz="1400" dirty="0"/>
              <a:t>Mukaillen: </a:t>
            </a:r>
            <a:r>
              <a:rPr lang="fi-FI" sz="1400" dirty="0" err="1"/>
              <a:t>Kiwa</a:t>
            </a:r>
            <a:r>
              <a:rPr lang="fi-FI" sz="1400" dirty="0"/>
              <a:t> Inspecta. SÄHKE2–tietojärjestelmäsertifiointi URL: https://www.kiwa.com/fi/fi/palvelumme2/sertifiointi-arviointi-ja-todentaminen/sahke2-tietojarjestelmasertifiointi/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25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517C600-5A74-6970-76DB-A211D91A3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45627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 SÄHKE2 – mistä kyse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SÄHKE2-sertifiointi, jatkuu: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Myönnetään puolueettoman ja akkreditoidun sertifiointitahon toimesta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Todistus siitä, että järjestelmä, esimerkiksi arkistointijärjestelmä täyttää sitä koskevat SÄHKE2-normiston edellytykset</a:t>
            </a:r>
          </a:p>
          <a:p>
            <a:endParaRPr lang="fi-FI" sz="1400" dirty="0"/>
          </a:p>
          <a:p>
            <a:r>
              <a:rPr lang="fi-FI" sz="1400" dirty="0"/>
              <a:t>Mukaillen: </a:t>
            </a:r>
            <a:r>
              <a:rPr lang="fi-FI" sz="1400" dirty="0" err="1"/>
              <a:t>Kiwa</a:t>
            </a:r>
            <a:r>
              <a:rPr lang="fi-FI" sz="1400" dirty="0"/>
              <a:t> Inspecta. SÄHKE2–tietojärjestelmäsertifiointi URL: https://www.kiwa.com/fi/fi/palvelumme2/sertifiointi-arviointi-ja-todentaminen/sahke2-tietojarjestelmasertifiointi/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26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233ED1A-C310-0902-3391-1A9FD7448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13212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 SÄHKE2 – mistä kyse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SÄHKE2-sertifiointi, jatkuu: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Järjestelmätoimittajan kehitysprosesseihin sisältyvät kontrollit SÄHKE2-vaatimuksenmukaisuuden säilyttämiseksi</a:t>
            </a:r>
          </a:p>
          <a:p>
            <a:endParaRPr lang="fi-FI" sz="1400" dirty="0"/>
          </a:p>
          <a:p>
            <a:r>
              <a:rPr lang="fi-FI" sz="1400" dirty="0"/>
              <a:t>Mukaillen: </a:t>
            </a:r>
            <a:r>
              <a:rPr lang="fi-FI" sz="1400" dirty="0" err="1"/>
              <a:t>Kiwa</a:t>
            </a:r>
            <a:r>
              <a:rPr lang="fi-FI" sz="1400" dirty="0"/>
              <a:t> Inspecta. SÄHKE2–tietojärjestelmäsertifiointi URL: https://www.kiwa.com/fi/fi/palvelumme2/sertifiointi-arviointi-ja-todentaminen/sahke2-tietojarjestelmasertifiointi/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27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D3504D7-A058-A7BC-D271-49285F0B2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727051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 SÄHKE2 – mistä kyse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SÄHKE2-sertifiointi, jatkuu: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Kertoo luotettavasta sähköisten asiakirjojen pysyväissäilytyksestä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Kertoo asiakirjahallinnasta, mikä on standardin mukaista</a:t>
            </a:r>
          </a:p>
          <a:p>
            <a:endParaRPr lang="fi-FI" sz="1400" dirty="0"/>
          </a:p>
          <a:p>
            <a:r>
              <a:rPr lang="fi-FI" sz="1400" dirty="0"/>
              <a:t>Mukaillen: </a:t>
            </a:r>
            <a:r>
              <a:rPr lang="fi-FI" sz="1400" dirty="0" err="1"/>
              <a:t>Kiwa</a:t>
            </a:r>
            <a:r>
              <a:rPr lang="fi-FI" sz="1400" dirty="0"/>
              <a:t> Inspecta. SÄHKE2–tietojärjestelmäsertifiointi URL: https://www.kiwa.com/fi/fi/palvelumme2/sertifiointi-arviointi-ja-todentaminen/sahke2-tietojarjestelmasertifiointi/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28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8EB120D-DED8-E766-3D0A-A5E3BFCB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70327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4.1 CASE: </a:t>
            </a:r>
            <a:r>
              <a:rPr lang="fi-FI" sz="3900" dirty="0" err="1">
                <a:latin typeface="+mj-lt"/>
              </a:rPr>
              <a:t>Arcista</a:t>
            </a:r>
            <a:endParaRPr lang="fi-FI" sz="3900" dirty="0">
              <a:latin typeface="+mj-lt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pic>
        <p:nvPicPr>
          <p:cNvPr id="6" name="Sisällön paikkamerkki 2" descr="Kuva, joka sisältää kohteen sisä, kannettava, henkilö, tietokone&#10;&#10;Kuvaus luotu, erittäin korkea luotettavuus">
            <a:extLst>
              <a:ext uri="{FF2B5EF4-FFF2-40B4-BE49-F238E27FC236}">
                <a16:creationId xmlns:a16="http://schemas.microsoft.com/office/drawing/2014/main" id="{AF603F71-F2E7-F98C-3BB8-07F9675250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" t="22939" r="-22" b="1465"/>
          <a:stretch/>
        </p:blipFill>
        <p:spPr>
          <a:xfrm>
            <a:off x="1885950" y="1729371"/>
            <a:ext cx="8420100" cy="4250457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F2FCC3C-C57D-1F17-E092-E901F2DE4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29</a:t>
            </a:fld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02F6ACE-4C2B-9CC2-4E11-FC8E0A840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050263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4.1 CASE: </a:t>
            </a:r>
            <a:r>
              <a:rPr lang="fi-FI" sz="3900" dirty="0" err="1">
                <a:latin typeface="+mj-lt"/>
              </a:rPr>
              <a:t>Arcista</a:t>
            </a:r>
            <a:endParaRPr lang="fi-FI" sz="3900" dirty="0">
              <a:latin typeface="+mj-lt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30</a:t>
            </a:fld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C7A4C13-73A9-CB25-2547-D3BA5490B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6654FB3B-2420-39C5-1CC3-5750F8FE0D17}"/>
              </a:ext>
            </a:extLst>
          </p:cNvPr>
          <p:cNvSpPr txBox="1"/>
          <p:nvPr/>
        </p:nvSpPr>
        <p:spPr>
          <a:xfrm>
            <a:off x="7896200" y="6336878"/>
            <a:ext cx="4031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i-FI" sz="1200" dirty="0">
                <a:solidFill>
                  <a:srgbClr val="672C94"/>
                </a:solidFill>
              </a:rPr>
              <a:t>Lähde: </a:t>
            </a:r>
            <a:r>
              <a:rPr lang="fi-FI" sz="1200" dirty="0" err="1">
                <a:solidFill>
                  <a:srgbClr val="672C94"/>
                </a:solidFill>
              </a:rPr>
              <a:t>Arcista</a:t>
            </a:r>
            <a:r>
              <a:rPr lang="fi-FI" sz="1200" dirty="0">
                <a:solidFill>
                  <a:srgbClr val="672C94"/>
                </a:solidFill>
              </a:rPr>
              <a:t> </a:t>
            </a:r>
            <a:r>
              <a:rPr lang="fi-FI" sz="1200" dirty="0" err="1">
                <a:solidFill>
                  <a:srgbClr val="672C94"/>
                </a:solidFill>
              </a:rPr>
              <a:t>Sales</a:t>
            </a:r>
            <a:r>
              <a:rPr lang="fi-FI" sz="1200" dirty="0">
                <a:solidFill>
                  <a:srgbClr val="672C94"/>
                </a:solidFill>
              </a:rPr>
              <a:t> </a:t>
            </a:r>
            <a:r>
              <a:rPr lang="fi-FI" sz="1200" dirty="0" err="1">
                <a:solidFill>
                  <a:srgbClr val="672C94"/>
                </a:solidFill>
              </a:rPr>
              <a:t>Deck</a:t>
            </a:r>
            <a:r>
              <a:rPr lang="fi-FI" sz="1200" dirty="0">
                <a:solidFill>
                  <a:srgbClr val="672C94"/>
                </a:solidFill>
              </a:rPr>
              <a:t>,</a:t>
            </a:r>
          </a:p>
          <a:p>
            <a:pPr algn="r"/>
            <a:r>
              <a:rPr lang="fi-FI" sz="1200" dirty="0">
                <a:solidFill>
                  <a:srgbClr val="672C94"/>
                </a:solidFill>
              </a:rPr>
              <a:t>Älyarkisto Oy, 2022.</a:t>
            </a:r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89A6CB77-B02F-BB85-7829-1D79E1CA8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9.11.2022</a:t>
            </a:r>
          </a:p>
        </p:txBody>
      </p:sp>
    </p:spTree>
    <p:extLst>
      <p:ext uri="{BB962C8B-B14F-4D97-AF65-F5344CB8AC3E}">
        <p14:creationId xmlns:p14="http://schemas.microsoft.com/office/powerpoint/2010/main" val="3274920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4.1 CASE: </a:t>
            </a:r>
            <a:r>
              <a:rPr lang="fi-FI" sz="3900" dirty="0" err="1">
                <a:latin typeface="+mj-lt"/>
              </a:rPr>
              <a:t>Arcista</a:t>
            </a:r>
            <a:endParaRPr lang="fi-FI" sz="3900" dirty="0">
              <a:latin typeface="+mj-lt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31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FD9B8F3-351B-F8AC-81E7-043E0BD91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94A70893-CD6C-9232-BD3E-E355BC734406}"/>
              </a:ext>
            </a:extLst>
          </p:cNvPr>
          <p:cNvSpPr txBox="1"/>
          <p:nvPr/>
        </p:nvSpPr>
        <p:spPr>
          <a:xfrm>
            <a:off x="7896200" y="6336878"/>
            <a:ext cx="4031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i-FI" sz="1200" dirty="0">
                <a:solidFill>
                  <a:srgbClr val="672C94"/>
                </a:solidFill>
              </a:rPr>
              <a:t>Lähde: </a:t>
            </a:r>
            <a:r>
              <a:rPr lang="fi-FI" sz="1200" dirty="0" err="1">
                <a:solidFill>
                  <a:srgbClr val="672C94"/>
                </a:solidFill>
              </a:rPr>
              <a:t>Arcista</a:t>
            </a:r>
            <a:r>
              <a:rPr lang="fi-FI" sz="1200" dirty="0">
                <a:solidFill>
                  <a:srgbClr val="672C94"/>
                </a:solidFill>
              </a:rPr>
              <a:t> </a:t>
            </a:r>
            <a:r>
              <a:rPr lang="fi-FI" sz="1200" dirty="0" err="1">
                <a:solidFill>
                  <a:srgbClr val="672C94"/>
                </a:solidFill>
              </a:rPr>
              <a:t>Sales</a:t>
            </a:r>
            <a:r>
              <a:rPr lang="fi-FI" sz="1200" dirty="0">
                <a:solidFill>
                  <a:srgbClr val="672C94"/>
                </a:solidFill>
              </a:rPr>
              <a:t> </a:t>
            </a:r>
            <a:r>
              <a:rPr lang="fi-FI" sz="1200" dirty="0" err="1">
                <a:solidFill>
                  <a:srgbClr val="672C94"/>
                </a:solidFill>
              </a:rPr>
              <a:t>Deck</a:t>
            </a:r>
            <a:r>
              <a:rPr lang="fi-FI" sz="1200" dirty="0">
                <a:solidFill>
                  <a:srgbClr val="672C94"/>
                </a:solidFill>
              </a:rPr>
              <a:t>,</a:t>
            </a:r>
          </a:p>
          <a:p>
            <a:pPr algn="r"/>
            <a:r>
              <a:rPr lang="fi-FI" sz="1200" dirty="0">
                <a:solidFill>
                  <a:srgbClr val="672C94"/>
                </a:solidFill>
              </a:rPr>
              <a:t>Älyarkisto Oy, 2022.</a:t>
            </a:r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89147A46-E4BA-53B0-8A6B-E73A3DF2C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50867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4.1 CASE: </a:t>
            </a:r>
            <a:r>
              <a:rPr lang="fi-FI" sz="3900" dirty="0" err="1">
                <a:latin typeface="+mj-lt"/>
              </a:rPr>
              <a:t>Arcista</a:t>
            </a:r>
            <a:endParaRPr lang="fi-FI" sz="3900" dirty="0">
              <a:latin typeface="+mj-lt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32</a:t>
            </a:fld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6A0DC8C-5501-5248-4AEA-D120B7806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38B6285F-EC1F-4715-6802-9945BD569484}"/>
              </a:ext>
            </a:extLst>
          </p:cNvPr>
          <p:cNvSpPr txBox="1"/>
          <p:nvPr/>
        </p:nvSpPr>
        <p:spPr>
          <a:xfrm>
            <a:off x="7896200" y="6336878"/>
            <a:ext cx="4031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i-FI" sz="1200" dirty="0">
                <a:solidFill>
                  <a:srgbClr val="672C94"/>
                </a:solidFill>
              </a:rPr>
              <a:t>Lähde: </a:t>
            </a:r>
            <a:r>
              <a:rPr lang="fi-FI" sz="1200" dirty="0" err="1">
                <a:solidFill>
                  <a:srgbClr val="672C94"/>
                </a:solidFill>
              </a:rPr>
              <a:t>Arcista</a:t>
            </a:r>
            <a:r>
              <a:rPr lang="fi-FI" sz="1200" dirty="0">
                <a:solidFill>
                  <a:srgbClr val="672C94"/>
                </a:solidFill>
              </a:rPr>
              <a:t> </a:t>
            </a:r>
            <a:r>
              <a:rPr lang="fi-FI" sz="1200" dirty="0" err="1">
                <a:solidFill>
                  <a:srgbClr val="672C94"/>
                </a:solidFill>
              </a:rPr>
              <a:t>Sales</a:t>
            </a:r>
            <a:r>
              <a:rPr lang="fi-FI" sz="1200" dirty="0">
                <a:solidFill>
                  <a:srgbClr val="672C94"/>
                </a:solidFill>
              </a:rPr>
              <a:t> </a:t>
            </a:r>
            <a:r>
              <a:rPr lang="fi-FI" sz="1200" dirty="0" err="1">
                <a:solidFill>
                  <a:srgbClr val="672C94"/>
                </a:solidFill>
              </a:rPr>
              <a:t>Deck</a:t>
            </a:r>
            <a:r>
              <a:rPr lang="fi-FI" sz="1200" dirty="0">
                <a:solidFill>
                  <a:srgbClr val="672C94"/>
                </a:solidFill>
              </a:rPr>
              <a:t>,</a:t>
            </a:r>
          </a:p>
          <a:p>
            <a:pPr algn="r"/>
            <a:r>
              <a:rPr lang="fi-FI" sz="1200" dirty="0">
                <a:solidFill>
                  <a:srgbClr val="672C94"/>
                </a:solidFill>
              </a:rPr>
              <a:t>Älyarkisto Oy, 2022.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C6036635-E4C6-E0E2-2C69-645D5DC85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32197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4.1 CASE: </a:t>
            </a:r>
            <a:r>
              <a:rPr lang="fi-FI" sz="3900" dirty="0" err="1">
                <a:latin typeface="+mj-lt"/>
              </a:rPr>
              <a:t>Arcista</a:t>
            </a:r>
            <a:endParaRPr lang="fi-FI" sz="3900" dirty="0">
              <a:latin typeface="+mj-lt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33</a:t>
            </a:fld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0650798-432E-8784-5B69-DE3591005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7B8567DE-6BDD-C5DF-2A47-4CE845DC4AB8}"/>
              </a:ext>
            </a:extLst>
          </p:cNvPr>
          <p:cNvSpPr txBox="1"/>
          <p:nvPr/>
        </p:nvSpPr>
        <p:spPr>
          <a:xfrm>
            <a:off x="7896200" y="6336878"/>
            <a:ext cx="4031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i-FI" sz="1200" dirty="0">
                <a:solidFill>
                  <a:srgbClr val="672C94"/>
                </a:solidFill>
              </a:rPr>
              <a:t>Lähde: </a:t>
            </a:r>
            <a:r>
              <a:rPr lang="fi-FI" sz="1200" dirty="0" err="1">
                <a:solidFill>
                  <a:srgbClr val="672C94"/>
                </a:solidFill>
              </a:rPr>
              <a:t>Arcista</a:t>
            </a:r>
            <a:r>
              <a:rPr lang="fi-FI" sz="1200" dirty="0">
                <a:solidFill>
                  <a:srgbClr val="672C94"/>
                </a:solidFill>
              </a:rPr>
              <a:t> </a:t>
            </a:r>
            <a:r>
              <a:rPr lang="fi-FI" sz="1200" dirty="0" err="1">
                <a:solidFill>
                  <a:srgbClr val="672C94"/>
                </a:solidFill>
              </a:rPr>
              <a:t>Sales</a:t>
            </a:r>
            <a:r>
              <a:rPr lang="fi-FI" sz="1200" dirty="0">
                <a:solidFill>
                  <a:srgbClr val="672C94"/>
                </a:solidFill>
              </a:rPr>
              <a:t> </a:t>
            </a:r>
            <a:r>
              <a:rPr lang="fi-FI" sz="1200" dirty="0" err="1">
                <a:solidFill>
                  <a:srgbClr val="672C94"/>
                </a:solidFill>
              </a:rPr>
              <a:t>Deck</a:t>
            </a:r>
            <a:r>
              <a:rPr lang="fi-FI" sz="1200" dirty="0">
                <a:solidFill>
                  <a:srgbClr val="672C94"/>
                </a:solidFill>
              </a:rPr>
              <a:t>,</a:t>
            </a:r>
          </a:p>
          <a:p>
            <a:pPr algn="r"/>
            <a:r>
              <a:rPr lang="fi-FI" sz="1200" dirty="0">
                <a:solidFill>
                  <a:srgbClr val="672C94"/>
                </a:solidFill>
              </a:rPr>
              <a:t>Älyarkisto Oy, 2022.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2129E19C-792C-A6FF-E01C-3194B33B9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468882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4.1 CASE: </a:t>
            </a:r>
            <a:r>
              <a:rPr lang="fi-FI" sz="3900" dirty="0" err="1">
                <a:latin typeface="+mj-lt"/>
              </a:rPr>
              <a:t>Arcista</a:t>
            </a:r>
            <a:endParaRPr lang="fi-FI" sz="3900" dirty="0">
              <a:latin typeface="+mj-lt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34</a:t>
            </a:fld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86EE628-042E-F892-5E98-D9A2A19C4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845C6632-49E0-D116-88AB-F6534DE44901}"/>
              </a:ext>
            </a:extLst>
          </p:cNvPr>
          <p:cNvSpPr txBox="1"/>
          <p:nvPr/>
        </p:nvSpPr>
        <p:spPr>
          <a:xfrm>
            <a:off x="7896200" y="6336878"/>
            <a:ext cx="4031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i-FI" sz="1200" dirty="0">
                <a:solidFill>
                  <a:srgbClr val="672C94"/>
                </a:solidFill>
              </a:rPr>
              <a:t>Lähde: </a:t>
            </a:r>
            <a:r>
              <a:rPr lang="fi-FI" sz="1200" dirty="0" err="1">
                <a:solidFill>
                  <a:srgbClr val="672C94"/>
                </a:solidFill>
              </a:rPr>
              <a:t>Arcista</a:t>
            </a:r>
            <a:r>
              <a:rPr lang="fi-FI" sz="1200" dirty="0">
                <a:solidFill>
                  <a:srgbClr val="672C94"/>
                </a:solidFill>
              </a:rPr>
              <a:t> </a:t>
            </a:r>
            <a:r>
              <a:rPr lang="fi-FI" sz="1200" dirty="0" err="1">
                <a:solidFill>
                  <a:srgbClr val="672C94"/>
                </a:solidFill>
              </a:rPr>
              <a:t>Sales</a:t>
            </a:r>
            <a:r>
              <a:rPr lang="fi-FI" sz="1200" dirty="0">
                <a:solidFill>
                  <a:srgbClr val="672C94"/>
                </a:solidFill>
              </a:rPr>
              <a:t> </a:t>
            </a:r>
            <a:r>
              <a:rPr lang="fi-FI" sz="1200" dirty="0" err="1">
                <a:solidFill>
                  <a:srgbClr val="672C94"/>
                </a:solidFill>
              </a:rPr>
              <a:t>Deck</a:t>
            </a:r>
            <a:r>
              <a:rPr lang="fi-FI" sz="1200" dirty="0">
                <a:solidFill>
                  <a:srgbClr val="672C94"/>
                </a:solidFill>
              </a:rPr>
              <a:t>,</a:t>
            </a:r>
          </a:p>
          <a:p>
            <a:pPr algn="r"/>
            <a:r>
              <a:rPr lang="fi-FI" sz="1200" dirty="0">
                <a:solidFill>
                  <a:srgbClr val="672C94"/>
                </a:solidFill>
              </a:rPr>
              <a:t>Älyarkisto Oy, 2022.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3B561BBE-3982-F87A-A850-A3320D7D2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84757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4.1 CASE: </a:t>
            </a:r>
            <a:r>
              <a:rPr lang="fi-FI" sz="3900" dirty="0" err="1">
                <a:latin typeface="+mj-lt"/>
              </a:rPr>
              <a:t>Arcista</a:t>
            </a:r>
            <a:endParaRPr lang="fi-FI" sz="3900" dirty="0">
              <a:latin typeface="+mj-lt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 err="1"/>
              <a:t>Arcistalle</a:t>
            </a:r>
            <a:r>
              <a:rPr lang="fi-FI" sz="2800" dirty="0"/>
              <a:t> on myönnetty SÄHKE2-sertifikaatti: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5.1.2022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 err="1"/>
              <a:t>Arcista</a:t>
            </a:r>
            <a:r>
              <a:rPr lang="fi-FI" sz="2800" dirty="0"/>
              <a:t> täyttää SÄHKE2-sertifiointikriteeristön vaatimukset: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Säilytysjärjestelmä v. 2.0 (23.4.2015)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35</a:t>
            </a:fld>
            <a:endParaRPr lang="fi-FI"/>
          </a:p>
        </p:txBody>
      </p:sp>
      <p:pic>
        <p:nvPicPr>
          <p:cNvPr id="7" name="Sisällön paikkamerkki 1">
            <a:extLst>
              <a:ext uri="{FF2B5EF4-FFF2-40B4-BE49-F238E27FC236}">
                <a16:creationId xmlns:a16="http://schemas.microsoft.com/office/drawing/2014/main" id="{EF4FA0D1-5E9E-3599-1C9F-6269DF25AE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09" t="833" r="30510" b="973"/>
          <a:stretch/>
        </p:blipFill>
        <p:spPr>
          <a:xfrm>
            <a:off x="8502108" y="1732490"/>
            <a:ext cx="2997521" cy="4247338"/>
          </a:xfrm>
          <a:prstGeom prst="rect">
            <a:avLst/>
          </a:prstGeo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0289728-7E60-2C47-0404-B220E14A8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81034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4.1 CASE: </a:t>
            </a:r>
            <a:r>
              <a:rPr lang="fi-FI" sz="3900" dirty="0" err="1">
                <a:latin typeface="+mj-lt"/>
              </a:rPr>
              <a:t>Arcista</a:t>
            </a:r>
            <a:endParaRPr lang="fi-FI" sz="3900" dirty="0">
              <a:latin typeface="+mj-lt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 err="1"/>
              <a:t>Arcista</a:t>
            </a:r>
            <a:r>
              <a:rPr lang="fi-FI" sz="2800" dirty="0"/>
              <a:t> mukautuu muutoksiin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Hallitus on antanut lakiesityksen 20.10.2022, He 226/2022: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Esitetään useita muutoksia arvonlisäverolakiin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Ehdotettujen muutosten on määrä tulla voimaan mahdollisimman pian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36</a:t>
            </a:fld>
            <a:endParaRPr lang="fi-FI"/>
          </a:p>
        </p:txBody>
      </p:sp>
      <p:pic>
        <p:nvPicPr>
          <p:cNvPr id="7" name="Sisällön paikkamerkki 1">
            <a:extLst>
              <a:ext uri="{FF2B5EF4-FFF2-40B4-BE49-F238E27FC236}">
                <a16:creationId xmlns:a16="http://schemas.microsoft.com/office/drawing/2014/main" id="{EF4FA0D1-5E9E-3599-1C9F-6269DF25AE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09" t="833" r="30510" b="973"/>
          <a:stretch/>
        </p:blipFill>
        <p:spPr>
          <a:xfrm>
            <a:off x="8502108" y="1732490"/>
            <a:ext cx="2997521" cy="4247338"/>
          </a:xfrm>
          <a:prstGeom prst="rect">
            <a:avLst/>
          </a:prstGeom>
        </p:spPr>
      </p:pic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81614F8-F809-2E08-7B9E-0C907773A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01196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4.1 CASE: </a:t>
            </a:r>
            <a:r>
              <a:rPr lang="fi-FI" sz="3900" dirty="0" err="1">
                <a:latin typeface="+mj-lt"/>
              </a:rPr>
              <a:t>Arcista</a:t>
            </a:r>
            <a:endParaRPr lang="fi-FI" sz="3900" dirty="0">
              <a:latin typeface="+mj-lt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Laskujen säilytyspaikka ja kirjanpidon ja muun aineiston esittämisvelvollisuus: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i="1" dirty="0"/>
              <a:t>”Ehdotetaan, että arvonlisäverolain laskujen säilytyspaikkaa koskevia säännöksiä muutetaan kirjanpitolain muutosta vastaavasti siten, että elinkeinonharjoittaja voi itse määrätä säilytyspaikan.”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37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A15451F-68B4-C601-4A22-FB49D7B1F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645627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4.1 CASE: </a:t>
            </a:r>
            <a:r>
              <a:rPr lang="fi-FI" sz="3900" dirty="0" err="1">
                <a:latin typeface="+mj-lt"/>
              </a:rPr>
              <a:t>Arcista</a:t>
            </a:r>
            <a:endParaRPr lang="fi-FI" sz="3900" dirty="0">
              <a:latin typeface="+mj-lt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Laskujen säilytyspaikka ja kirjanpidon ja muun aineiston esittämisvelvollisuus, jatkuu: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i="1" dirty="0"/>
              <a:t>”Laskut olisi säilytettävä huolellisesti siten, että niiden tarkastelu Suomessa on mahdollista veroviranomaiselle ilman aiheetonta viivettä.”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i="1" dirty="0"/>
              <a:t>”Ulkomailla sähköisesti säilytettäviin laskuihin olisi lisäksi saatava täydellinen tosiaikainen tietokoneyhteys.”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38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ABCD3A3-A441-3FC4-B2C7-9BAE579B9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924645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4.1 CASE: </a:t>
            </a:r>
            <a:r>
              <a:rPr lang="fi-FI" sz="3900" dirty="0" err="1">
                <a:latin typeface="+mj-lt"/>
              </a:rPr>
              <a:t>Arcista</a:t>
            </a:r>
            <a:endParaRPr lang="fi-FI" sz="3900" dirty="0">
              <a:latin typeface="+mj-lt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A7FB53-9D8F-DFD9-B6A3-C1CD184A715A}"/>
              </a:ext>
            </a:extLst>
          </p:cNvPr>
          <p:cNvSpPr txBox="1"/>
          <p:nvPr/>
        </p:nvSpPr>
        <p:spPr>
          <a:xfrm>
            <a:off x="923154" y="1926692"/>
            <a:ext cx="69254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 err="1"/>
              <a:t>Arcista</a:t>
            </a:r>
            <a:r>
              <a:rPr lang="fi-FI" sz="2800" dirty="0"/>
              <a:t>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Vastaa yritysten taloushallinnon arkistoinnin kehittyviin ja muuttuviin tarpeisiin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800" dirty="0"/>
              <a:t>Tarjoaa ratkaisut ehdotettuihin arvonlisäverolain muutoksiin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1CD03-9E60-A878-B2CA-D01C4168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39</a:t>
            </a:fld>
            <a:endParaRPr lang="fi-FI"/>
          </a:p>
        </p:txBody>
      </p:sp>
      <p:pic>
        <p:nvPicPr>
          <p:cNvPr id="7" name="Sisällön paikkamerkki 1">
            <a:extLst>
              <a:ext uri="{FF2B5EF4-FFF2-40B4-BE49-F238E27FC236}">
                <a16:creationId xmlns:a16="http://schemas.microsoft.com/office/drawing/2014/main" id="{EF4FA0D1-5E9E-3599-1C9F-6269DF25AE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09" t="833" r="30510" b="973"/>
          <a:stretch/>
        </p:blipFill>
        <p:spPr>
          <a:xfrm>
            <a:off x="8502108" y="1732490"/>
            <a:ext cx="2997521" cy="4247338"/>
          </a:xfrm>
          <a:prstGeom prst="rect">
            <a:avLst/>
          </a:prstGeo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4AA3E02-82C4-10B0-4F24-B8F2EBAD2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316723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A98E8FF-B06F-6438-772B-54F8146E9C77}"/>
              </a:ext>
            </a:extLst>
          </p:cNvPr>
          <p:cNvSpPr txBox="1"/>
          <p:nvPr/>
        </p:nvSpPr>
        <p:spPr>
          <a:xfrm>
            <a:off x="923153" y="436710"/>
            <a:ext cx="98841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900" dirty="0">
                <a:latin typeface="+mj-lt"/>
              </a:rPr>
              <a:t>Esityksen päättäminen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A841D34-47B5-2ABC-A405-EF007043C7B2}"/>
              </a:ext>
            </a:extLst>
          </p:cNvPr>
          <p:cNvSpPr txBox="1"/>
          <p:nvPr/>
        </p:nvSpPr>
        <p:spPr>
          <a:xfrm>
            <a:off x="3194982" y="6159680"/>
            <a:ext cx="5610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100" cap="all" dirty="0"/>
              <a:t>Verkkolaskufoorumin syysseminaari 2022</a:t>
            </a:r>
          </a:p>
        </p:txBody>
      </p:sp>
      <p:pic>
        <p:nvPicPr>
          <p:cNvPr id="6" name="Sisällön paikkamerkki 2" descr="Kuva, joka sisältää kohteen sisä, kannettava, henkilö, tietokone&#10;&#10;Kuvaus luotu, erittäin korkea luotettavuus">
            <a:extLst>
              <a:ext uri="{FF2B5EF4-FFF2-40B4-BE49-F238E27FC236}">
                <a16:creationId xmlns:a16="http://schemas.microsoft.com/office/drawing/2014/main" id="{AF603F71-F2E7-F98C-3BB8-07F9675250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" t="22939" r="-22" b="1465"/>
          <a:stretch/>
        </p:blipFill>
        <p:spPr>
          <a:xfrm>
            <a:off x="1885950" y="1729371"/>
            <a:ext cx="8420100" cy="4250457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F2FCC3C-C57D-1F17-E092-E901F2DE4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40</a:t>
            </a:fld>
            <a:endParaRPr lang="fi-FI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137DC155-FE5D-040E-C666-43659384B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9.11.2022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817465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2A5A883A-4FC9-00AD-78A4-8EA23E2E6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66CB-2AB1-4CBC-8BEA-1985CCEBB764}" type="slidenum">
              <a:rPr lang="fi-FI" smtClean="0"/>
              <a:t>41</a:t>
            </a:fld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A4CE55C-8854-1852-E89C-15F14328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267" y="436710"/>
            <a:ext cx="923155" cy="873420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229A66D7-1C17-392D-5C82-32B478A48FB6}"/>
              </a:ext>
            </a:extLst>
          </p:cNvPr>
          <p:cNvSpPr txBox="1"/>
          <p:nvPr/>
        </p:nvSpPr>
        <p:spPr>
          <a:xfrm>
            <a:off x="923154" y="1926692"/>
            <a:ext cx="6925445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dirty="0"/>
          </a:p>
          <a:p>
            <a:pPr algn="ctr"/>
            <a:r>
              <a:rPr lang="fi-FI" sz="3900" b="1" dirty="0"/>
              <a:t>Kiitos mielenkiinnostanne!</a:t>
            </a:r>
          </a:p>
          <a:p>
            <a:pPr algn="ctr"/>
            <a:endParaRPr lang="fi-FI" sz="2800" dirty="0"/>
          </a:p>
          <a:p>
            <a:pPr algn="ctr"/>
            <a:r>
              <a:rPr lang="fi-FI" sz="2800" dirty="0">
                <a:hlinkClick r:id="rId3"/>
              </a:rPr>
              <a:t>www.taikagroup.fi</a:t>
            </a:r>
            <a:endParaRPr lang="fi-FI" sz="2800" dirty="0"/>
          </a:p>
          <a:p>
            <a:pPr algn="ctr"/>
            <a:r>
              <a:rPr lang="fi-FI" sz="2800" dirty="0"/>
              <a:t>020 735 4980, info@taikagroup.fi</a:t>
            </a:r>
          </a:p>
          <a:p>
            <a:pPr algn="ctr"/>
            <a:endParaRPr lang="fi-FI" sz="1400" dirty="0"/>
          </a:p>
          <a:p>
            <a:pPr algn="ctr"/>
            <a:r>
              <a:rPr lang="fi-FI" sz="2800" dirty="0">
                <a:hlinkClick r:id="rId4"/>
              </a:rPr>
              <a:t>www.arcista.fi</a:t>
            </a:r>
            <a:endParaRPr lang="fi-FI" sz="2800" dirty="0"/>
          </a:p>
          <a:p>
            <a:pPr algn="ctr"/>
            <a:r>
              <a:rPr lang="fi-FI" sz="2800" dirty="0"/>
              <a:t>Myyntipäällikkö Tommi From,</a:t>
            </a:r>
            <a:br>
              <a:rPr lang="fi-FI" sz="2800" dirty="0"/>
            </a:br>
            <a:r>
              <a:rPr lang="fi-FI" sz="2800" dirty="0"/>
              <a:t>050 302 7863, tommi.from@vbps.fi</a:t>
            </a:r>
          </a:p>
          <a:p>
            <a:pPr algn="ctr"/>
            <a:endParaRPr lang="fi-FI" sz="1400" dirty="0"/>
          </a:p>
          <a:p>
            <a:pPr algn="ctr"/>
            <a:r>
              <a:rPr lang="fi-FI" sz="2800" b="1" dirty="0"/>
              <a:t>ARCISTA:</a:t>
            </a:r>
            <a:r>
              <a:rPr lang="fi-FI" sz="2800" dirty="0"/>
              <a:t> Fiksusti. Helposti. Luotettavasti.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D3829FC-8726-EE78-2D1A-9FB33DFA2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619" y="538660"/>
            <a:ext cx="1258513" cy="119071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2D02FB8-1FE6-3ED8-45AD-7A230727AA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34" t="1314" r="13248" b="-35"/>
          <a:stretch/>
        </p:blipFill>
        <p:spPr>
          <a:xfrm>
            <a:off x="7848599" y="0"/>
            <a:ext cx="4343401" cy="6858000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13074C96-56B3-4F80-D662-EBF25C9AD6F3}"/>
              </a:ext>
            </a:extLst>
          </p:cNvPr>
          <p:cNvSpPr txBox="1"/>
          <p:nvPr/>
        </p:nvSpPr>
        <p:spPr>
          <a:xfrm>
            <a:off x="7848599" y="6429080"/>
            <a:ext cx="43434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rgbClr val="672C94"/>
                </a:solidFill>
              </a:rPr>
              <a:t>Kuva: Gabriel Särkelä, 2022.</a:t>
            </a:r>
          </a:p>
        </p:txBody>
      </p:sp>
    </p:spTree>
    <p:extLst>
      <p:ext uri="{BB962C8B-B14F-4D97-AF65-F5344CB8AC3E}">
        <p14:creationId xmlns:p14="http://schemas.microsoft.com/office/powerpoint/2010/main" val="3718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1537</Words>
  <Application>Microsoft Office PowerPoint</Application>
  <PresentationFormat>Laajakuva</PresentationFormat>
  <Paragraphs>332</Paragraphs>
  <Slides>41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Taika Group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Verkkolaskufoorumin syysseminaari 2022, 9.11.2022</dc:title>
  <dc:creator>Rami Laaksonen</dc:creator>
  <dc:description>(c) Taika Group Oy, 2022</dc:description>
  <cp:lastModifiedBy>Rami Laaksonen</cp:lastModifiedBy>
  <cp:revision>5</cp:revision>
  <dcterms:created xsi:type="dcterms:W3CDTF">2022-11-08T11:50:30Z</dcterms:created>
  <dcterms:modified xsi:type="dcterms:W3CDTF">2022-11-08T14:19:41Z</dcterms:modified>
</cp:coreProperties>
</file>