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6062" r:id="rId4"/>
  </p:sldMasterIdLst>
  <p:notesMasterIdLst>
    <p:notesMasterId r:id="rId12"/>
  </p:notesMasterIdLst>
  <p:handoutMasterIdLst>
    <p:handoutMasterId r:id="rId13"/>
  </p:handoutMasterIdLst>
  <p:sldIdLst>
    <p:sldId id="374" r:id="rId5"/>
    <p:sldId id="3861" r:id="rId6"/>
    <p:sldId id="3862" r:id="rId7"/>
    <p:sldId id="3809" r:id="rId8"/>
    <p:sldId id="3853" r:id="rId9"/>
    <p:sldId id="3851" r:id="rId10"/>
    <p:sldId id="3852" r:id="rId11"/>
  </p:sldIdLst>
  <p:sldSz cx="9144000" cy="5143500" type="screen16x9"/>
  <p:notesSz cx="6735763" cy="9866313"/>
  <p:custDataLst>
    <p:tags r:id="rId14"/>
  </p:custDataLst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896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793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1690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55868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948358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338029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727701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117372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äyttöpohja" id="{D9AA2F07-20E6-4702-86C5-907345F40AF5}">
          <p14:sldIdLst>
            <p14:sldId id="374"/>
            <p14:sldId id="3861"/>
            <p14:sldId id="3862"/>
            <p14:sldId id="3809"/>
            <p14:sldId id="3853"/>
            <p14:sldId id="3851"/>
            <p14:sldId id="38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17">
          <p15:clr>
            <a:srgbClr val="A4A3A4"/>
          </p15:clr>
        </p15:guide>
        <p15:guide id="2" orient="horz" pos="2865">
          <p15:clr>
            <a:srgbClr val="A4A3A4"/>
          </p15:clr>
        </p15:guide>
        <p15:guide id="3" orient="horz" pos="3239">
          <p15:clr>
            <a:srgbClr val="A4A3A4"/>
          </p15:clr>
        </p15:guide>
        <p15:guide id="4" pos="68">
          <p15:clr>
            <a:srgbClr val="A4A3A4"/>
          </p15:clr>
        </p15:guide>
        <p15:guide id="5" pos="56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4" name="Katri Rutanen" initials="KR" lastIdx="6" clrIdx="13">
    <p:extLst>
      <p:ext uri="{19B8F6BF-5375-455C-9EA6-DF929625EA0E}">
        <p15:presenceInfo xmlns:p15="http://schemas.microsoft.com/office/powerpoint/2012/main" userId="S::katri.rutanen@innovestor.fi::0555ac39-85cb-4533-923d-8daf48138083" providerId="AD"/>
      </p:ext>
    </p:extLst>
  </p:cmAuthor>
  <p:cmAuthor id="21" name="Raunio, Eero" initials="RE" lastIdx="9" clrIdx="20">
    <p:extLst>
      <p:ext uri="{19B8F6BF-5375-455C-9EA6-DF929625EA0E}">
        <p15:presenceInfo xmlns:p15="http://schemas.microsoft.com/office/powerpoint/2012/main" userId="S::eero.raunio_kpmg.fi#ext#@sitra2fi.onmicrosoft.com::b40fe7c8-21b8-441c-87d7-32988fb303dc" providerId="AD"/>
      </p:ext>
    </p:extLst>
  </p:cmAuthor>
  <p:cmAuthor id="15" name="Matti Härkönen" initials="MH" lastIdx="2" clrIdx="14">
    <p:extLst>
      <p:ext uri="{19B8F6BF-5375-455C-9EA6-DF929625EA0E}">
        <p15:presenceInfo xmlns:p15="http://schemas.microsoft.com/office/powerpoint/2012/main" userId="S::matti.harkonen_innovestor.fi#ext#@sitra2fi.onmicrosoft.com::a477354a-80da-4fbe-8ceb-8e7bd942f5c9" providerId="AD"/>
      </p:ext>
    </p:extLst>
  </p:cmAuthor>
  <p:cmAuthor id="22" name="Katri Korhonen" initials="kak" lastIdx="2" clrIdx="21">
    <p:extLst>
      <p:ext uri="{19B8F6BF-5375-455C-9EA6-DF929625EA0E}">
        <p15:presenceInfo xmlns:p15="http://schemas.microsoft.com/office/powerpoint/2012/main" userId="Katri Korhonen" providerId="None"/>
      </p:ext>
    </p:extLst>
  </p:cmAuthor>
  <p:cmAuthor id="16" name="Matti" initials="M" lastIdx="7" clrIdx="15">
    <p:extLst>
      <p:ext uri="{19B8F6BF-5375-455C-9EA6-DF929625EA0E}">
        <p15:presenceInfo xmlns:p15="http://schemas.microsoft.com/office/powerpoint/2012/main" userId="Matti" providerId="None"/>
      </p:ext>
    </p:extLst>
  </p:cmAuthor>
  <p:cmAuthor id="17" name="Anni Hintikka" initials="AH" lastIdx="28" clrIdx="16">
    <p:extLst>
      <p:ext uri="{19B8F6BF-5375-455C-9EA6-DF929625EA0E}">
        <p15:presenceInfo xmlns:p15="http://schemas.microsoft.com/office/powerpoint/2012/main" userId="S::anni.hintikka@innovestor.fi::952d5895-de96-42b8-98f7-bb722614e7e1" providerId="AD"/>
      </p:ext>
    </p:extLst>
  </p:cmAuthor>
  <p:cmAuthor id="18" name="Suokas Jyrki" initials="SJ" lastIdx="17" clrIdx="17">
    <p:extLst>
      <p:ext uri="{19B8F6BF-5375-455C-9EA6-DF929625EA0E}">
        <p15:presenceInfo xmlns:p15="http://schemas.microsoft.com/office/powerpoint/2012/main" userId="S::jyrki.suokas@sitra.fi::fdfb1265-a57f-4b26-a882-b4cef3c4d52a" providerId="AD"/>
      </p:ext>
    </p:extLst>
  </p:cmAuthor>
  <p:cmAuthor id="19" name="Anna Wäyrynen" initials="anw" lastIdx="21" clrIdx="18">
    <p:extLst>
      <p:ext uri="{19B8F6BF-5375-455C-9EA6-DF929625EA0E}">
        <p15:presenceInfo xmlns:p15="http://schemas.microsoft.com/office/powerpoint/2012/main" userId="Anna Wäyrynen" providerId="None"/>
      </p:ext>
    </p:extLst>
  </p:cmAuthor>
  <p:cmAuthor id="13" name="Author" initials="A" lastIdx="0" clrIdx="12"/>
  <p:cmAuthor id="20" name="Charlotta Lagerstam" initials="CL" lastIdx="5" clrIdx="19">
    <p:extLst>
      <p:ext uri="{19B8F6BF-5375-455C-9EA6-DF929625EA0E}">
        <p15:presenceInfo xmlns:p15="http://schemas.microsoft.com/office/powerpoint/2012/main" userId="S::charlotta.lagerstam@innovestor.fi::633af133-f5a1-47b8-b22f-2bf5ed80b1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E0F3D0"/>
    <a:srgbClr val="73C92D"/>
    <a:srgbClr val="FBD1DC"/>
    <a:srgbClr val="E8114B"/>
    <a:srgbClr val="4B8DCB"/>
    <a:srgbClr val="000000"/>
    <a:srgbClr val="FFFFFF"/>
    <a:srgbClr val="EEEEEE"/>
    <a:srgbClr val="367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972" autoAdjust="0"/>
  </p:normalViewPr>
  <p:slideViewPr>
    <p:cSldViewPr snapToGrid="0">
      <p:cViewPr varScale="1">
        <p:scale>
          <a:sx n="80" d="100"/>
          <a:sy n="80" d="100"/>
        </p:scale>
        <p:origin x="1296" y="78"/>
      </p:cViewPr>
      <p:guideLst>
        <p:guide orient="horz" pos="617"/>
        <p:guide orient="horz" pos="2865"/>
        <p:guide orient="horz" pos="3239"/>
        <p:guide pos="68"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ko Eloholma" userId="a92e01c6-2f53-4885-acf1-fe223896a441" providerId="ADAL" clId="{65859D47-F641-4CC4-99C1-1898DD447361}"/>
    <pc:docChg chg="modSld">
      <pc:chgData name="Mikko Eloholma" userId="a92e01c6-2f53-4885-acf1-fe223896a441" providerId="ADAL" clId="{65859D47-F641-4CC4-99C1-1898DD447361}" dt="2022-06-30T12:17:40.907" v="25" actId="20577"/>
      <pc:docMkLst>
        <pc:docMk/>
      </pc:docMkLst>
      <pc:sldChg chg="modSp mod">
        <pc:chgData name="Mikko Eloholma" userId="a92e01c6-2f53-4885-acf1-fe223896a441" providerId="ADAL" clId="{65859D47-F641-4CC4-99C1-1898DD447361}" dt="2022-06-30T12:17:40.907" v="25" actId="20577"/>
        <pc:sldMkLst>
          <pc:docMk/>
          <pc:sldMk cId="1807866753" sldId="3861"/>
        </pc:sldMkLst>
        <pc:spChg chg="mod">
          <ac:chgData name="Mikko Eloholma" userId="a92e01c6-2f53-4885-acf1-fe223896a441" providerId="ADAL" clId="{65859D47-F641-4CC4-99C1-1898DD447361}" dt="2022-06-30T12:17:24.933" v="13" actId="20577"/>
          <ac:spMkLst>
            <pc:docMk/>
            <pc:sldMk cId="1807866753" sldId="3861"/>
            <ac:spMk id="5" creationId="{2082E06E-C349-4640-883C-70C72A52A442}"/>
          </ac:spMkLst>
        </pc:spChg>
        <pc:spChg chg="mod">
          <ac:chgData name="Mikko Eloholma" userId="a92e01c6-2f53-4885-acf1-fe223896a441" providerId="ADAL" clId="{65859D47-F641-4CC4-99C1-1898DD447361}" dt="2022-06-30T12:17:40.907" v="25" actId="20577"/>
          <ac:spMkLst>
            <pc:docMk/>
            <pc:sldMk cId="1807866753" sldId="3861"/>
            <ac:spMk id="69" creationId="{E40F1D2C-59EB-4765-A172-40915ADE621F}"/>
          </ac:spMkLst>
        </pc:spChg>
      </pc:sldChg>
    </pc:docChg>
  </pc:docChgLst>
  <pc:docChgLst>
    <pc:chgData name="Jussi-Pekka Parkkari" userId="6c458d0f-c209-4913-9064-e293e6c39595" providerId="ADAL" clId="{944566BE-5C98-4017-B701-9EF5AA272602}"/>
    <pc:docChg chg="custSel modSld">
      <pc:chgData name="Jussi-Pekka Parkkari" userId="6c458d0f-c209-4913-9064-e293e6c39595" providerId="ADAL" clId="{944566BE-5C98-4017-B701-9EF5AA272602}" dt="2024-08-20T13:10:55.597" v="0" actId="478"/>
      <pc:docMkLst>
        <pc:docMk/>
      </pc:docMkLst>
      <pc:sldChg chg="delSp mod">
        <pc:chgData name="Jussi-Pekka Parkkari" userId="6c458d0f-c209-4913-9064-e293e6c39595" providerId="ADAL" clId="{944566BE-5C98-4017-B701-9EF5AA272602}" dt="2024-08-20T13:10:55.597" v="0" actId="478"/>
        <pc:sldMkLst>
          <pc:docMk/>
          <pc:sldMk cId="3841848216" sldId="374"/>
        </pc:sldMkLst>
        <pc:spChg chg="del">
          <ac:chgData name="Jussi-Pekka Parkkari" userId="6c458d0f-c209-4913-9064-e293e6c39595" providerId="ADAL" clId="{944566BE-5C98-4017-B701-9EF5AA272602}" dt="2024-08-20T13:10:55.597" v="0" actId="478"/>
          <ac:spMkLst>
            <pc:docMk/>
            <pc:sldMk cId="3841848216" sldId="374"/>
            <ac:spMk id="10" creationId="{A1249DF8-548B-4B76-9A23-86E4856100B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14798" y="1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72D95434-BA4E-914B-B044-4C27F7FD2949}" type="datetime1">
              <a:rPr lang="en-US" smtClean="0"/>
              <a:t>8/20/2024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1" y="9370977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14798" y="9370977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60D7F0F3-A1E5-4380-B634-261422AE48C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98291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14798" y="1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01FC0A7D-D07B-1248-8B72-AE21A56EA04B}" type="datetime1">
              <a:rPr lang="fi-FI" noProof="0" smtClean="0"/>
              <a:t>20.8.2024</a:t>
            </a:fld>
            <a:endParaRPr lang="fi-FI" noProof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4188" y="4687173"/>
            <a:ext cx="5387390" cy="4439504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1" y="9370977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14798" y="9370977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B2736A07-9C51-40D5-9EDD-0D75448F2C9D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829745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72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343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9015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686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358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8029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701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372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779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 dirty="0">
                <a:cs typeface="Calibri"/>
              </a:rPr>
              <a:t>Tämä on liiketoimintakyvykkyyskartan täyttöpohja. </a:t>
            </a:r>
            <a:r>
              <a:rPr lang="fi-FI" sz="1000" b="1" i="0" dirty="0">
                <a:cs typeface="Calibri"/>
              </a:rPr>
              <a:t>Liiketoimintakyvykkyyskartasta löytyy erillinen taustamateriaali, joka taustoittaa työkalua.</a:t>
            </a:r>
          </a:p>
          <a:p>
            <a:pPr marL="0" indent="0">
              <a:buNone/>
            </a:pPr>
            <a:endParaRPr lang="fi-FI" b="1" dirty="0">
              <a:cs typeface="Calibri"/>
            </a:endParaRPr>
          </a:p>
          <a:p>
            <a:pPr marL="0" indent="0">
              <a:buNone/>
            </a:pPr>
            <a:br>
              <a:rPr lang="fi-FI" b="1" i="1" dirty="0">
                <a:cs typeface="Calibri"/>
              </a:rPr>
            </a:br>
            <a:endParaRPr lang="fi-FI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err="1"/>
              <a:t>Editoi</a:t>
            </a:r>
            <a:r>
              <a:rPr lang="en-US" b="0" dirty="0"/>
              <a:t> </a:t>
            </a:r>
            <a:r>
              <a:rPr lang="en-US" b="0" dirty="0" err="1"/>
              <a:t>täyttöpohjaan</a:t>
            </a:r>
            <a:r>
              <a:rPr lang="en-US" b="0" dirty="0"/>
              <a:t> level 1 </a:t>
            </a:r>
            <a:r>
              <a:rPr lang="en-US" b="0" dirty="0" err="1"/>
              <a:t>omat</a:t>
            </a:r>
            <a:r>
              <a:rPr lang="en-US" b="0" dirty="0"/>
              <a:t> </a:t>
            </a:r>
            <a:r>
              <a:rPr lang="en-US" b="0" dirty="0" err="1"/>
              <a:t>liiketoimintakyvykkyytesi</a:t>
            </a:r>
            <a:r>
              <a:rPr lang="en-US" b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546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noProof="0" smtClean="0"/>
              <a:pPr/>
              <a:t>3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451873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Täytä tähän tuotteen/palvelun kehittämisen </a:t>
            </a:r>
            <a:r>
              <a:rPr lang="fi-FI" dirty="0" err="1"/>
              <a:t>level</a:t>
            </a:r>
            <a:r>
              <a:rPr lang="fi-FI" dirty="0"/>
              <a:t> 2 -kyvykkyydet.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noProof="0" smtClean="0"/>
              <a:pPr/>
              <a:t>4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834592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0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fi-FI" dirty="0"/>
              <a:t>äytä tähän tuotteen/palvelun tuottamisen </a:t>
            </a:r>
            <a:r>
              <a:rPr lang="fi-FI" dirty="0" err="1"/>
              <a:t>level</a:t>
            </a:r>
            <a:r>
              <a:rPr lang="fi-FI" dirty="0"/>
              <a:t> 2 -kyvykkyydet.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noProof="0" smtClean="0"/>
              <a:pPr/>
              <a:t>5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36759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0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fi-FI" dirty="0"/>
              <a:t>äytä tähän Asiakasrajapinnassatoimimisen Level 2 liiketoimintakyvykkyydet.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noProof="0" smtClean="0"/>
              <a:pPr/>
              <a:t>6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45647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79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Täytä tähän Liiketoiminnan johtamisen Level 2 liiketoimintakyvykkyydet.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noProof="0" smtClean="0"/>
              <a:pPr/>
              <a:t>7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7834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6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7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oitus ja lopetus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BED5859-00FA-4676-BE04-16F705913D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20045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BED5859-00FA-4676-BE04-16F705913D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0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9F7F77A-58EE-48AE-964A-D7490FD445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5629D93-ADDB-4856-9EE5-D891EE39A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3BBFD9-E000-43F4-9AE0-05C2C49116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9752" y="2931790"/>
            <a:ext cx="2682080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dirty="0"/>
              <a:t>&lt;Liiketoimintamalliaihio&gt;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B45879B-8340-47C9-B027-A8C065550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751" y="3358735"/>
            <a:ext cx="2682080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dirty="0"/>
              <a:t>&lt;Päivämäärä&gt;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3BD295F-5B42-43C9-B8E8-C9961F9E1E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1" y="3785680"/>
            <a:ext cx="2682080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dirty="0"/>
              <a:t>&lt;Version nimi&gt;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788578A-2794-4CF9-B070-46CC67FF4A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752" y="2504845"/>
            <a:ext cx="2682080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dirty="0"/>
              <a:t>&lt;Yrityksen nimi&gt;</a:t>
            </a:r>
          </a:p>
        </p:txBody>
      </p:sp>
    </p:spTree>
    <p:extLst>
      <p:ext uri="{BB962C8B-B14F-4D97-AF65-F5344CB8AC3E}">
        <p14:creationId xmlns:p14="http://schemas.microsoft.com/office/powerpoint/2010/main" val="3159923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musta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9751" y="1851149"/>
            <a:ext cx="8064698" cy="360363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9751" y="3003277"/>
            <a:ext cx="8064698" cy="36036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8AFBB2-2B5B-4529-9E2A-3AFC262C8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4217A511-6CCA-42C1-8ACA-E0CC7971B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80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0"/>
            <a:ext cx="8064896" cy="431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54D5F69-D2F1-448F-B65F-134735AA5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79B77CE-659A-44ED-8FB4-1AD269876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106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5096246-A991-40EE-82D0-5FFF5E5037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05243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5096246-A991-40EE-82D0-5FFF5E5037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5A8F636-9763-487C-9229-EF9B68E48E3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-450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1" y="267494"/>
            <a:ext cx="7592713" cy="864096"/>
          </a:xfrm>
        </p:spPr>
        <p:txBody>
          <a:bodyPr anchor="t" anchorCtr="0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bg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bg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E8EB553-F298-44E9-91E5-A62CACA4C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BAA2130-CEB4-4978-8D9C-93898A352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EC8BAF-00A7-4774-970D-34D70DC1C59E}"/>
              </a:ext>
            </a:extLst>
          </p:cNvPr>
          <p:cNvGrpSpPr/>
          <p:nvPr userDrawn="1"/>
        </p:nvGrpSpPr>
        <p:grpSpPr>
          <a:xfrm>
            <a:off x="8212500" y="267494"/>
            <a:ext cx="720000" cy="144000"/>
            <a:chOff x="10219634" y="2770937"/>
            <a:chExt cx="907756" cy="180000"/>
          </a:xfrm>
          <a:noFill/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DA1F57BC-B46E-4649-B542-3B14856D0535}"/>
                </a:ext>
              </a:extLst>
            </p:cNvPr>
            <p:cNvSpPr/>
            <p:nvPr/>
          </p:nvSpPr>
          <p:spPr>
            <a:xfrm>
              <a:off x="10219634" y="2770937"/>
              <a:ext cx="180000" cy="180000"/>
            </a:xfrm>
            <a:prstGeom prst="homePlate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E4382D09-8128-4CC9-967D-A0AD755C8C89}"/>
                </a:ext>
              </a:extLst>
            </p:cNvPr>
            <p:cNvSpPr/>
            <p:nvPr/>
          </p:nvSpPr>
          <p:spPr>
            <a:xfrm>
              <a:off x="10343073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05A23A49-B569-4A8B-A2BD-B05B4E26450D}"/>
                </a:ext>
              </a:extLst>
            </p:cNvPr>
            <p:cNvSpPr/>
            <p:nvPr/>
          </p:nvSpPr>
          <p:spPr>
            <a:xfrm>
              <a:off x="10538512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F756CC55-7FFB-48C1-892C-D8C31B0F4B5D}"/>
                </a:ext>
              </a:extLst>
            </p:cNvPr>
            <p:cNvSpPr/>
            <p:nvPr/>
          </p:nvSpPr>
          <p:spPr>
            <a:xfrm>
              <a:off x="10733951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Arrow: Chevron 15">
              <a:extLst>
                <a:ext uri="{FF2B5EF4-FFF2-40B4-BE49-F238E27FC236}">
                  <a16:creationId xmlns:a16="http://schemas.microsoft.com/office/drawing/2014/main" id="{13B9F5F3-8BCA-4A24-B714-9546376D0F08}"/>
                </a:ext>
              </a:extLst>
            </p:cNvPr>
            <p:cNvSpPr/>
            <p:nvPr/>
          </p:nvSpPr>
          <p:spPr>
            <a:xfrm>
              <a:off x="10929390" y="2770937"/>
              <a:ext cx="198000" cy="180000"/>
            </a:xfrm>
            <a:custGeom>
              <a:avLst/>
              <a:gdLst>
                <a:gd name="connsiteX0" fmla="*/ 0 w 252000"/>
                <a:gd name="connsiteY0" fmla="*/ 0 h 180000"/>
                <a:gd name="connsiteX1" fmla="*/ 162000 w 252000"/>
                <a:gd name="connsiteY1" fmla="*/ 0 h 180000"/>
                <a:gd name="connsiteX2" fmla="*/ 252000 w 252000"/>
                <a:gd name="connsiteY2" fmla="*/ 90000 h 180000"/>
                <a:gd name="connsiteX3" fmla="*/ 162000 w 252000"/>
                <a:gd name="connsiteY3" fmla="*/ 180000 h 180000"/>
                <a:gd name="connsiteX4" fmla="*/ 0 w 252000"/>
                <a:gd name="connsiteY4" fmla="*/ 180000 h 180000"/>
                <a:gd name="connsiteX5" fmla="*/ 90000 w 252000"/>
                <a:gd name="connsiteY5" fmla="*/ 90000 h 180000"/>
                <a:gd name="connsiteX6" fmla="*/ 0 w 252000"/>
                <a:gd name="connsiteY6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90000 w 162000"/>
                <a:gd name="connsiteY4" fmla="*/ 90000 h 180000"/>
                <a:gd name="connsiteX5" fmla="*/ 0 w 162000"/>
                <a:gd name="connsiteY5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63542 w 162000"/>
                <a:gd name="connsiteY4" fmla="*/ 90000 h 180000"/>
                <a:gd name="connsiteX5" fmla="*/ 0 w 162000"/>
                <a:gd name="connsiteY5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75664 w 162000"/>
                <a:gd name="connsiteY4" fmla="*/ 86825 h 180000"/>
                <a:gd name="connsiteX5" fmla="*/ 0 w 162000"/>
                <a:gd name="connsiteY5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000" h="180000">
                  <a:moveTo>
                    <a:pt x="0" y="0"/>
                  </a:moveTo>
                  <a:lnTo>
                    <a:pt x="162000" y="0"/>
                  </a:lnTo>
                  <a:lnTo>
                    <a:pt x="162000" y="180000"/>
                  </a:lnTo>
                  <a:lnTo>
                    <a:pt x="0" y="180000"/>
                  </a:lnTo>
                  <a:lnTo>
                    <a:pt x="75664" y="868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9668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n kuvan kuvalaat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7827" y="0"/>
            <a:ext cx="3348038" cy="5143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2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0D2E33B-8DED-402C-95B9-1FB07034D5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BAA8AE69-A2F4-42F8-A8AB-9D4A5EBA5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870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0" y="0"/>
            <a:ext cx="3348038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2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6E2BA5-C3EC-4D66-80EE-0046BE2F6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76750EE9-A97F-479C-BE2B-84551DF15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86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4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4" y="1347614"/>
            <a:ext cx="3888432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0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3FEE3BE-26D2-472B-A64D-3FFB189D6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4E6CB961-1D5B-402D-8844-8FBC17457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99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4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4" y="1347614"/>
            <a:ext cx="3888432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0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47C78F2-784D-406A-A62B-AC207A45D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065BCA16-B68E-4ABB-B10D-B3431869D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4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11510"/>
            <a:ext cx="8064895" cy="808773"/>
          </a:xfrm>
        </p:spPr>
        <p:txBody>
          <a:bodyPr anchor="t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476375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476375" y="1924943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476375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475656" y="3221087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47292F1-DFFC-4BA0-8CB9-496A4C27A5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C2482E2-540E-4F21-82B0-FDB1B3D6F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787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39552" y="411510"/>
            <a:ext cx="8064895" cy="808773"/>
          </a:xfrm>
        </p:spPr>
        <p:txBody>
          <a:bodyPr anchor="t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476375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476375" y="1924943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476375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475656" y="3221087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5462ECF-5BC0-4085-86B2-C67C456BF8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F8B217B1-87CC-4C80-A833-C7B831A34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001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4" y="411511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67544" y="1131589"/>
            <a:ext cx="8208912" cy="33118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A1290-B79B-4D10-9381-5C6BE13908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FC647F8-B14F-48DA-A158-77AB05F17C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805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pohjainen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08912" cy="66475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67544" y="1131888"/>
            <a:ext cx="8207375" cy="34559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CC76BE3-0178-4CA8-B0C2-9364535760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813DD517-73FE-42F3-A76C-389535A07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08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oitus ja lopetus kuvituks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0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39752" y="2931790"/>
            <a:ext cx="2682080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dirty="0"/>
              <a:t>Yrityksen  ja edustajan nimi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99B03AF7-4E0C-4339-9632-F5F5168FEF53}"/>
              </a:ext>
            </a:extLst>
          </p:cNvPr>
          <p:cNvSpPr txBox="1"/>
          <p:nvPr userDrawn="1"/>
        </p:nvSpPr>
        <p:spPr>
          <a:xfrm>
            <a:off x="518173" y="1628029"/>
            <a:ext cx="123431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800">
                <a:latin typeface="+mn-lt"/>
              </a:rPr>
              <a:t>Täyttöpohja</a:t>
            </a:r>
            <a:endParaRPr lang="fi-FI" sz="1800" b="0" i="0">
              <a:latin typeface="+mn-lt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3372EBAC-78C8-46BC-B77A-81A4027F43C9}"/>
              </a:ext>
            </a:extLst>
          </p:cNvPr>
          <p:cNvSpPr txBox="1"/>
          <p:nvPr userDrawn="1"/>
        </p:nvSpPr>
        <p:spPr>
          <a:xfrm>
            <a:off x="518173" y="1985672"/>
            <a:ext cx="256961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800" b="0" i="0">
                <a:latin typeface="+mn-lt"/>
              </a:rPr>
              <a:t>Datasta kasvua - ohjelma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67D28F3-0912-455B-8044-D56E53B9BEBD}"/>
              </a:ext>
            </a:extLst>
          </p:cNvPr>
          <p:cNvSpPr txBox="1"/>
          <p:nvPr userDrawn="1"/>
        </p:nvSpPr>
        <p:spPr>
          <a:xfrm>
            <a:off x="539751" y="2343315"/>
            <a:ext cx="500226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2400" b="0" i="0">
                <a:latin typeface="+mj-lt"/>
              </a:rPr>
              <a:t>Liiketoimintakyvykkyyskartta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663CC79-D875-465E-9931-EBD1AB2935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751" y="3358735"/>
            <a:ext cx="2682080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Päivämäärä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41F650C-A0BF-4103-9965-CA0A7A4A7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1" y="3785680"/>
            <a:ext cx="2682080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Version nimi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6BAFD95-E7FE-4456-8A06-C560FEADD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A98CE0E-557E-4A1E-B857-B49607CEE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33" descr="A cow standing on top of a table&#10;&#10;Description automatically generated">
            <a:extLst>
              <a:ext uri="{FF2B5EF4-FFF2-40B4-BE49-F238E27FC236}">
                <a16:creationId xmlns:a16="http://schemas.microsoft.com/office/drawing/2014/main" id="{4D1E2430-9121-47D8-B326-A297F747A9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33681" y="1311027"/>
            <a:ext cx="3096936" cy="26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74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erustekstisiv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87249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D235950-2013-499D-AD4D-04A2285F2B2E}"/>
              </a:ext>
            </a:extLst>
          </p:cNvPr>
          <p:cNvSpPr/>
          <p:nvPr userDrawn="1"/>
        </p:nvSpPr>
        <p:spPr>
          <a:xfrm>
            <a:off x="989931" y="872124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606BC23F-19BD-4368-A3C7-DD9717CC657E}"/>
              </a:ext>
            </a:extLst>
          </p:cNvPr>
          <p:cNvSpPr/>
          <p:nvPr userDrawn="1"/>
        </p:nvSpPr>
        <p:spPr>
          <a:xfrm>
            <a:off x="989932" y="2761408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4C0E5F3-D4B3-43C4-AA05-280CD785DA42}"/>
              </a:ext>
            </a:extLst>
          </p:cNvPr>
          <p:cNvSpPr/>
          <p:nvPr userDrawn="1"/>
        </p:nvSpPr>
        <p:spPr>
          <a:xfrm>
            <a:off x="4526832" y="872124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2E96B4C0-EA37-456C-8E27-29DCFEC369BE}"/>
              </a:ext>
            </a:extLst>
          </p:cNvPr>
          <p:cNvSpPr/>
          <p:nvPr userDrawn="1"/>
        </p:nvSpPr>
        <p:spPr>
          <a:xfrm>
            <a:off x="4526832" y="2744607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D189673F-5709-4415-AAAA-B9657534CA59}"/>
              </a:ext>
            </a:extLst>
          </p:cNvPr>
          <p:cNvSpPr txBox="1"/>
          <p:nvPr userDrawn="1"/>
        </p:nvSpPr>
        <p:spPr>
          <a:xfrm>
            <a:off x="1760232" y="920149"/>
            <a:ext cx="179696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Palvelun kehittäminen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70743596-DB1B-4AAD-97A3-044E4DD84B56}"/>
              </a:ext>
            </a:extLst>
          </p:cNvPr>
          <p:cNvSpPr txBox="1"/>
          <p:nvPr userDrawn="1"/>
        </p:nvSpPr>
        <p:spPr>
          <a:xfrm>
            <a:off x="5266364" y="920149"/>
            <a:ext cx="187711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Palvelun toimittaminen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B09144EC-BB5B-4288-9ECD-D3742E603DF1}"/>
              </a:ext>
            </a:extLst>
          </p:cNvPr>
          <p:cNvSpPr txBox="1"/>
          <p:nvPr userDrawn="1"/>
        </p:nvSpPr>
        <p:spPr>
          <a:xfrm>
            <a:off x="1522186" y="2819338"/>
            <a:ext cx="260648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Asiakasrajapinnassa toimiminen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A295F5E-6C36-46E9-9E33-389D6DE596FF}"/>
              </a:ext>
            </a:extLst>
          </p:cNvPr>
          <p:cNvSpPr txBox="1"/>
          <p:nvPr userDrawn="1"/>
        </p:nvSpPr>
        <p:spPr>
          <a:xfrm>
            <a:off x="4988837" y="2817536"/>
            <a:ext cx="21913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Liiketoiminnan johtaminen</a:t>
            </a:r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45E30900-8740-4DAA-A4E5-5931A58E60C5}"/>
              </a:ext>
            </a:extLst>
          </p:cNvPr>
          <p:cNvSpPr txBox="1">
            <a:spLocks/>
          </p:cNvSpPr>
          <p:nvPr userDrawn="1"/>
        </p:nvSpPr>
        <p:spPr>
          <a:xfrm>
            <a:off x="348853" y="176653"/>
            <a:ext cx="7892440" cy="4854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 sz="2000">
                <a:latin typeface="+mj-lt"/>
              </a:rPr>
              <a:t>Esimerkki: yritys joka tuottaa kuluttajapalvelua (B2C </a:t>
            </a:r>
            <a:r>
              <a:rPr lang="fi-FI" sz="2000" err="1">
                <a:latin typeface="+mj-lt"/>
              </a:rPr>
              <a:t>service</a:t>
            </a:r>
            <a:r>
              <a:rPr lang="fi-FI" sz="2000">
                <a:latin typeface="+mj-lt"/>
              </a:rPr>
              <a:t>)</a:t>
            </a:r>
            <a:endParaRPr lang="fi-FI" sz="1600">
              <a:latin typeface="+mj-lt"/>
            </a:endParaRPr>
          </a:p>
        </p:txBody>
      </p:sp>
      <p:sp>
        <p:nvSpPr>
          <p:cNvPr id="26" name="Tekstiruutu 11">
            <a:extLst>
              <a:ext uri="{FF2B5EF4-FFF2-40B4-BE49-F238E27FC236}">
                <a16:creationId xmlns:a16="http://schemas.microsoft.com/office/drawing/2014/main" id="{4ADB55D4-6CB7-4D50-AD76-746643FC045D}"/>
              </a:ext>
            </a:extLst>
          </p:cNvPr>
          <p:cNvSpPr txBox="1"/>
          <p:nvPr userDrawn="1"/>
        </p:nvSpPr>
        <p:spPr>
          <a:xfrm>
            <a:off x="1253687" y="4648917"/>
            <a:ext cx="175047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Nykyinen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7" name="Tekstiruutu 13">
            <a:extLst>
              <a:ext uri="{FF2B5EF4-FFF2-40B4-BE49-F238E27FC236}">
                <a16:creationId xmlns:a16="http://schemas.microsoft.com/office/drawing/2014/main" id="{FBF88B35-D462-48EF-9010-0CBCF49EACB8}"/>
              </a:ext>
            </a:extLst>
          </p:cNvPr>
          <p:cNvSpPr txBox="1"/>
          <p:nvPr userDrawn="1"/>
        </p:nvSpPr>
        <p:spPr>
          <a:xfrm>
            <a:off x="2682365" y="4663716"/>
            <a:ext cx="202459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Uusi tarvittava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8" name="Tekstiruutu 25">
            <a:extLst>
              <a:ext uri="{FF2B5EF4-FFF2-40B4-BE49-F238E27FC236}">
                <a16:creationId xmlns:a16="http://schemas.microsoft.com/office/drawing/2014/main" id="{274D1354-5942-4189-BCEE-A890FCE2773C}"/>
              </a:ext>
            </a:extLst>
          </p:cNvPr>
          <p:cNvSpPr txBox="1"/>
          <p:nvPr userDrawn="1"/>
        </p:nvSpPr>
        <p:spPr>
          <a:xfrm>
            <a:off x="1253687" y="4937577"/>
            <a:ext cx="17023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Sisäinen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9" name="Tekstiruutu 27">
            <a:extLst>
              <a:ext uri="{FF2B5EF4-FFF2-40B4-BE49-F238E27FC236}">
                <a16:creationId xmlns:a16="http://schemas.microsoft.com/office/drawing/2014/main" id="{CCF542FE-1600-42C4-AF7D-D9FD9FA49B44}"/>
              </a:ext>
            </a:extLst>
          </p:cNvPr>
          <p:cNvSpPr txBox="1"/>
          <p:nvPr userDrawn="1"/>
        </p:nvSpPr>
        <p:spPr>
          <a:xfrm>
            <a:off x="2682365" y="4933748"/>
            <a:ext cx="173444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Ulkoinen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0" name="Suorakulmio: Taitettu kulma 28">
            <a:extLst>
              <a:ext uri="{FF2B5EF4-FFF2-40B4-BE49-F238E27FC236}">
                <a16:creationId xmlns:a16="http://schemas.microsoft.com/office/drawing/2014/main" id="{E1731C84-EC65-4F18-AF8A-E167045D4EEF}"/>
              </a:ext>
            </a:extLst>
          </p:cNvPr>
          <p:cNvSpPr/>
          <p:nvPr userDrawn="1"/>
        </p:nvSpPr>
        <p:spPr>
          <a:xfrm>
            <a:off x="2423432" y="4610601"/>
            <a:ext cx="221082" cy="213426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1" name="Tekstiruutu 29">
            <a:extLst>
              <a:ext uri="{FF2B5EF4-FFF2-40B4-BE49-F238E27FC236}">
                <a16:creationId xmlns:a16="http://schemas.microsoft.com/office/drawing/2014/main" id="{65C333B6-7736-47B9-A879-EA09C9847500}"/>
              </a:ext>
            </a:extLst>
          </p:cNvPr>
          <p:cNvSpPr txBox="1"/>
          <p:nvPr userDrawn="1"/>
        </p:nvSpPr>
        <p:spPr>
          <a:xfrm>
            <a:off x="4421682" y="4665461"/>
            <a:ext cx="18562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Kehitettävä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2" name="Suorakulmio: Taitettu kulma 30">
            <a:extLst>
              <a:ext uri="{FF2B5EF4-FFF2-40B4-BE49-F238E27FC236}">
                <a16:creationId xmlns:a16="http://schemas.microsoft.com/office/drawing/2014/main" id="{78ED48C0-7D4B-4980-931B-1A6319464824}"/>
              </a:ext>
            </a:extLst>
          </p:cNvPr>
          <p:cNvSpPr/>
          <p:nvPr userDrawn="1"/>
        </p:nvSpPr>
        <p:spPr>
          <a:xfrm>
            <a:off x="4159877" y="4616807"/>
            <a:ext cx="221082" cy="213426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3" name="Suorakulmio: Taitettu kulma 31">
            <a:extLst>
              <a:ext uri="{FF2B5EF4-FFF2-40B4-BE49-F238E27FC236}">
                <a16:creationId xmlns:a16="http://schemas.microsoft.com/office/drawing/2014/main" id="{8A7891DE-4518-4598-BC70-67C16184EF78}"/>
              </a:ext>
            </a:extLst>
          </p:cNvPr>
          <p:cNvSpPr/>
          <p:nvPr userDrawn="1"/>
        </p:nvSpPr>
        <p:spPr>
          <a:xfrm>
            <a:off x="989960" y="4610960"/>
            <a:ext cx="221082" cy="213426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4" name="Suorakulmio: Taitettu kulma 32">
            <a:extLst>
              <a:ext uri="{FF2B5EF4-FFF2-40B4-BE49-F238E27FC236}">
                <a16:creationId xmlns:a16="http://schemas.microsoft.com/office/drawing/2014/main" id="{9207FA13-2B5C-48A0-8837-27E1A67397FB}"/>
              </a:ext>
            </a:extLst>
          </p:cNvPr>
          <p:cNvSpPr/>
          <p:nvPr userDrawn="1"/>
        </p:nvSpPr>
        <p:spPr>
          <a:xfrm>
            <a:off x="983670" y="4888590"/>
            <a:ext cx="221082" cy="2134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5" name="Suorakulmio: Taitettu kulma 34">
            <a:extLst>
              <a:ext uri="{FF2B5EF4-FFF2-40B4-BE49-F238E27FC236}">
                <a16:creationId xmlns:a16="http://schemas.microsoft.com/office/drawing/2014/main" id="{DBF414EB-A834-4A5B-B315-080DD48A2E9B}"/>
              </a:ext>
            </a:extLst>
          </p:cNvPr>
          <p:cNvSpPr/>
          <p:nvPr userDrawn="1"/>
        </p:nvSpPr>
        <p:spPr>
          <a:xfrm>
            <a:off x="2423432" y="4906611"/>
            <a:ext cx="221082" cy="213426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6" name="Tekstiruutu 29">
            <a:extLst>
              <a:ext uri="{FF2B5EF4-FFF2-40B4-BE49-F238E27FC236}">
                <a16:creationId xmlns:a16="http://schemas.microsoft.com/office/drawing/2014/main" id="{BADD789C-27FA-44B1-A652-233DE9431E1F}"/>
              </a:ext>
            </a:extLst>
          </p:cNvPr>
          <p:cNvSpPr txBox="1"/>
          <p:nvPr userDrawn="1"/>
        </p:nvSpPr>
        <p:spPr>
          <a:xfrm>
            <a:off x="4421682" y="4955489"/>
            <a:ext cx="17023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Poistuva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7" name="Suorakulmio: Taitettu kulma 30">
            <a:extLst>
              <a:ext uri="{FF2B5EF4-FFF2-40B4-BE49-F238E27FC236}">
                <a16:creationId xmlns:a16="http://schemas.microsoft.com/office/drawing/2014/main" id="{671124DF-8696-469F-ADA2-7189D4F7F32A}"/>
              </a:ext>
            </a:extLst>
          </p:cNvPr>
          <p:cNvSpPr/>
          <p:nvPr userDrawn="1"/>
        </p:nvSpPr>
        <p:spPr>
          <a:xfrm>
            <a:off x="4159877" y="4888590"/>
            <a:ext cx="221082" cy="213426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B6FC1ED-1F45-4229-AB66-34BD499FD5A5}"/>
              </a:ext>
            </a:extLst>
          </p:cNvPr>
          <p:cNvCxnSpPr>
            <a:stCxn id="37" idx="1"/>
            <a:endCxn id="37" idx="3"/>
          </p:cNvCxnSpPr>
          <p:nvPr userDrawn="1"/>
        </p:nvCxnSpPr>
        <p:spPr>
          <a:xfrm>
            <a:off x="4159877" y="4995303"/>
            <a:ext cx="221082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0AE3F0D-8C50-424C-8068-4A6562EDA21B}"/>
              </a:ext>
            </a:extLst>
          </p:cNvPr>
          <p:cNvCxnSpPr>
            <a:cxnSpLocks/>
            <a:stCxn id="37" idx="0"/>
            <a:endCxn id="37" idx="2"/>
          </p:cNvCxnSpPr>
          <p:nvPr userDrawn="1"/>
        </p:nvCxnSpPr>
        <p:spPr>
          <a:xfrm>
            <a:off x="4270418" y="4888590"/>
            <a:ext cx="0" cy="21342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079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erustekstisiv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7973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D235950-2013-499D-AD4D-04A2285F2B2E}"/>
              </a:ext>
            </a:extLst>
          </p:cNvPr>
          <p:cNvSpPr/>
          <p:nvPr userDrawn="1"/>
        </p:nvSpPr>
        <p:spPr>
          <a:xfrm>
            <a:off x="989931" y="872124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606BC23F-19BD-4368-A3C7-DD9717CC657E}"/>
              </a:ext>
            </a:extLst>
          </p:cNvPr>
          <p:cNvSpPr/>
          <p:nvPr userDrawn="1"/>
        </p:nvSpPr>
        <p:spPr>
          <a:xfrm>
            <a:off x="989932" y="2761408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4C0E5F3-D4B3-43C4-AA05-280CD785DA42}"/>
              </a:ext>
            </a:extLst>
          </p:cNvPr>
          <p:cNvSpPr/>
          <p:nvPr userDrawn="1"/>
        </p:nvSpPr>
        <p:spPr>
          <a:xfrm>
            <a:off x="4526832" y="872124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2E96B4C0-EA37-456C-8E27-29DCFEC369BE}"/>
              </a:ext>
            </a:extLst>
          </p:cNvPr>
          <p:cNvSpPr/>
          <p:nvPr userDrawn="1"/>
        </p:nvSpPr>
        <p:spPr>
          <a:xfrm>
            <a:off x="4526832" y="2744607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D189673F-5709-4415-AAAA-B9657534CA59}"/>
              </a:ext>
            </a:extLst>
          </p:cNvPr>
          <p:cNvSpPr txBox="1"/>
          <p:nvPr userDrawn="1"/>
        </p:nvSpPr>
        <p:spPr>
          <a:xfrm>
            <a:off x="1760232" y="920149"/>
            <a:ext cx="181940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Tuotteen kehittäminen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70743596-DB1B-4AAD-97A3-044E4DD84B56}"/>
              </a:ext>
            </a:extLst>
          </p:cNvPr>
          <p:cNvSpPr txBox="1"/>
          <p:nvPr userDrawn="1"/>
        </p:nvSpPr>
        <p:spPr>
          <a:xfrm>
            <a:off x="5266364" y="920149"/>
            <a:ext cx="189955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Tuotteen toimittaminen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B09144EC-BB5B-4288-9ECD-D3742E603DF1}"/>
              </a:ext>
            </a:extLst>
          </p:cNvPr>
          <p:cNvSpPr txBox="1"/>
          <p:nvPr userDrawn="1"/>
        </p:nvSpPr>
        <p:spPr>
          <a:xfrm>
            <a:off x="1522186" y="2819338"/>
            <a:ext cx="260648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Asiakasrajapinnassa toimiminen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A295F5E-6C36-46E9-9E33-389D6DE596FF}"/>
              </a:ext>
            </a:extLst>
          </p:cNvPr>
          <p:cNvSpPr txBox="1"/>
          <p:nvPr userDrawn="1"/>
        </p:nvSpPr>
        <p:spPr>
          <a:xfrm>
            <a:off x="4988837" y="2817536"/>
            <a:ext cx="21913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Liiketoiminnan johtaminen</a:t>
            </a:r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45E30900-8740-4DAA-A4E5-5931A58E60C5}"/>
              </a:ext>
            </a:extLst>
          </p:cNvPr>
          <p:cNvSpPr txBox="1">
            <a:spLocks/>
          </p:cNvSpPr>
          <p:nvPr userDrawn="1"/>
        </p:nvSpPr>
        <p:spPr>
          <a:xfrm>
            <a:off x="401454" y="126578"/>
            <a:ext cx="7892440" cy="4854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 sz="2000">
                <a:latin typeface="+mj-lt"/>
              </a:rPr>
              <a:t>Esimerkki: yritys joka tuottaa yrityksille tuotteita (B2B </a:t>
            </a:r>
            <a:r>
              <a:rPr lang="fi-FI" sz="2000" err="1">
                <a:latin typeface="+mj-lt"/>
              </a:rPr>
              <a:t>product</a:t>
            </a:r>
            <a:r>
              <a:rPr lang="fi-FI" sz="2000">
                <a:latin typeface="+mj-lt"/>
              </a:rPr>
              <a:t>)</a:t>
            </a:r>
            <a:endParaRPr lang="fi-FI" sz="1600">
              <a:latin typeface="+mj-lt"/>
            </a:endParaRPr>
          </a:p>
        </p:txBody>
      </p:sp>
      <p:sp>
        <p:nvSpPr>
          <p:cNvPr id="26" name="Tekstiruutu 11">
            <a:extLst>
              <a:ext uri="{FF2B5EF4-FFF2-40B4-BE49-F238E27FC236}">
                <a16:creationId xmlns:a16="http://schemas.microsoft.com/office/drawing/2014/main" id="{221A7F9C-5B6C-4CB4-9CB2-0CBD49A00255}"/>
              </a:ext>
            </a:extLst>
          </p:cNvPr>
          <p:cNvSpPr txBox="1"/>
          <p:nvPr userDrawn="1"/>
        </p:nvSpPr>
        <p:spPr>
          <a:xfrm>
            <a:off x="1253687" y="4648917"/>
            <a:ext cx="175047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Nykyinen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7" name="Tekstiruutu 13">
            <a:extLst>
              <a:ext uri="{FF2B5EF4-FFF2-40B4-BE49-F238E27FC236}">
                <a16:creationId xmlns:a16="http://schemas.microsoft.com/office/drawing/2014/main" id="{ED0A98D0-30AC-4874-AC29-E7CD3084DBF0}"/>
              </a:ext>
            </a:extLst>
          </p:cNvPr>
          <p:cNvSpPr txBox="1"/>
          <p:nvPr userDrawn="1"/>
        </p:nvSpPr>
        <p:spPr>
          <a:xfrm>
            <a:off x="2682365" y="4663716"/>
            <a:ext cx="202459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Uusi tarvittava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8" name="Tekstiruutu 25">
            <a:extLst>
              <a:ext uri="{FF2B5EF4-FFF2-40B4-BE49-F238E27FC236}">
                <a16:creationId xmlns:a16="http://schemas.microsoft.com/office/drawing/2014/main" id="{9E0F62DB-1072-4FF3-8FA2-46A72B89BA65}"/>
              </a:ext>
            </a:extLst>
          </p:cNvPr>
          <p:cNvSpPr txBox="1"/>
          <p:nvPr userDrawn="1"/>
        </p:nvSpPr>
        <p:spPr>
          <a:xfrm>
            <a:off x="1253687" y="4937577"/>
            <a:ext cx="17023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Sisäinen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9" name="Tekstiruutu 27">
            <a:extLst>
              <a:ext uri="{FF2B5EF4-FFF2-40B4-BE49-F238E27FC236}">
                <a16:creationId xmlns:a16="http://schemas.microsoft.com/office/drawing/2014/main" id="{7B63D7F6-DF97-458D-BFD8-C7AFF74F2CE3}"/>
              </a:ext>
            </a:extLst>
          </p:cNvPr>
          <p:cNvSpPr txBox="1"/>
          <p:nvPr userDrawn="1"/>
        </p:nvSpPr>
        <p:spPr>
          <a:xfrm>
            <a:off x="2682365" y="4933748"/>
            <a:ext cx="173444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Ulkoinen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0" name="Suorakulmio: Taitettu kulma 28">
            <a:extLst>
              <a:ext uri="{FF2B5EF4-FFF2-40B4-BE49-F238E27FC236}">
                <a16:creationId xmlns:a16="http://schemas.microsoft.com/office/drawing/2014/main" id="{020598EC-5698-48F0-BEA8-258EC27766C1}"/>
              </a:ext>
            </a:extLst>
          </p:cNvPr>
          <p:cNvSpPr/>
          <p:nvPr userDrawn="1"/>
        </p:nvSpPr>
        <p:spPr>
          <a:xfrm>
            <a:off x="2423432" y="4610601"/>
            <a:ext cx="221082" cy="213426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1" name="Tekstiruutu 29">
            <a:extLst>
              <a:ext uri="{FF2B5EF4-FFF2-40B4-BE49-F238E27FC236}">
                <a16:creationId xmlns:a16="http://schemas.microsoft.com/office/drawing/2014/main" id="{72FA4D87-6ACA-437D-8876-55B070146066}"/>
              </a:ext>
            </a:extLst>
          </p:cNvPr>
          <p:cNvSpPr txBox="1"/>
          <p:nvPr userDrawn="1"/>
        </p:nvSpPr>
        <p:spPr>
          <a:xfrm>
            <a:off x="4421682" y="4665461"/>
            <a:ext cx="18562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Kehitettävä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2" name="Suorakulmio: Taitettu kulma 30">
            <a:extLst>
              <a:ext uri="{FF2B5EF4-FFF2-40B4-BE49-F238E27FC236}">
                <a16:creationId xmlns:a16="http://schemas.microsoft.com/office/drawing/2014/main" id="{16861CB4-BC5B-413E-B74B-8349F2E51E69}"/>
              </a:ext>
            </a:extLst>
          </p:cNvPr>
          <p:cNvSpPr/>
          <p:nvPr userDrawn="1"/>
        </p:nvSpPr>
        <p:spPr>
          <a:xfrm>
            <a:off x="4159877" y="4616807"/>
            <a:ext cx="221082" cy="213426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3" name="Suorakulmio: Taitettu kulma 31">
            <a:extLst>
              <a:ext uri="{FF2B5EF4-FFF2-40B4-BE49-F238E27FC236}">
                <a16:creationId xmlns:a16="http://schemas.microsoft.com/office/drawing/2014/main" id="{FE8EE980-4561-4F35-8EAC-4129E8280322}"/>
              </a:ext>
            </a:extLst>
          </p:cNvPr>
          <p:cNvSpPr/>
          <p:nvPr userDrawn="1"/>
        </p:nvSpPr>
        <p:spPr>
          <a:xfrm>
            <a:off x="989960" y="4610960"/>
            <a:ext cx="221082" cy="213426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4" name="Suorakulmio: Taitettu kulma 32">
            <a:extLst>
              <a:ext uri="{FF2B5EF4-FFF2-40B4-BE49-F238E27FC236}">
                <a16:creationId xmlns:a16="http://schemas.microsoft.com/office/drawing/2014/main" id="{FF1A6654-6A7D-4025-B390-BA5B691856B7}"/>
              </a:ext>
            </a:extLst>
          </p:cNvPr>
          <p:cNvSpPr/>
          <p:nvPr userDrawn="1"/>
        </p:nvSpPr>
        <p:spPr>
          <a:xfrm>
            <a:off x="983670" y="4888590"/>
            <a:ext cx="221082" cy="2134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5" name="Suorakulmio: Taitettu kulma 34">
            <a:extLst>
              <a:ext uri="{FF2B5EF4-FFF2-40B4-BE49-F238E27FC236}">
                <a16:creationId xmlns:a16="http://schemas.microsoft.com/office/drawing/2014/main" id="{D529179C-31AB-47B8-ABD3-372055419B4E}"/>
              </a:ext>
            </a:extLst>
          </p:cNvPr>
          <p:cNvSpPr/>
          <p:nvPr userDrawn="1"/>
        </p:nvSpPr>
        <p:spPr>
          <a:xfrm>
            <a:off x="2423432" y="4906611"/>
            <a:ext cx="221082" cy="213426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6" name="Tekstiruutu 29">
            <a:extLst>
              <a:ext uri="{FF2B5EF4-FFF2-40B4-BE49-F238E27FC236}">
                <a16:creationId xmlns:a16="http://schemas.microsoft.com/office/drawing/2014/main" id="{BBD7C04F-7E97-43C2-9095-3F6AAFDAF526}"/>
              </a:ext>
            </a:extLst>
          </p:cNvPr>
          <p:cNvSpPr txBox="1"/>
          <p:nvPr userDrawn="1"/>
        </p:nvSpPr>
        <p:spPr>
          <a:xfrm>
            <a:off x="4421682" y="4955489"/>
            <a:ext cx="17023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Poistuva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7" name="Suorakulmio: Taitettu kulma 30">
            <a:extLst>
              <a:ext uri="{FF2B5EF4-FFF2-40B4-BE49-F238E27FC236}">
                <a16:creationId xmlns:a16="http://schemas.microsoft.com/office/drawing/2014/main" id="{D797F440-DE9F-40CB-9CAB-47F4B518702B}"/>
              </a:ext>
            </a:extLst>
          </p:cNvPr>
          <p:cNvSpPr/>
          <p:nvPr userDrawn="1"/>
        </p:nvSpPr>
        <p:spPr>
          <a:xfrm>
            <a:off x="4159877" y="4888590"/>
            <a:ext cx="221082" cy="213426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D0741A6-CF60-47A5-BA10-D00566BC12B9}"/>
              </a:ext>
            </a:extLst>
          </p:cNvPr>
          <p:cNvCxnSpPr>
            <a:stCxn id="37" idx="1"/>
            <a:endCxn id="37" idx="3"/>
          </p:cNvCxnSpPr>
          <p:nvPr userDrawn="1"/>
        </p:nvCxnSpPr>
        <p:spPr>
          <a:xfrm>
            <a:off x="4159877" y="4995303"/>
            <a:ext cx="221082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C624FD7-8727-4732-A0CB-42308F3AC2D7}"/>
              </a:ext>
            </a:extLst>
          </p:cNvPr>
          <p:cNvCxnSpPr>
            <a:cxnSpLocks/>
            <a:stCxn id="37" idx="0"/>
            <a:endCxn id="37" idx="2"/>
          </p:cNvCxnSpPr>
          <p:nvPr userDrawn="1"/>
        </p:nvCxnSpPr>
        <p:spPr>
          <a:xfrm>
            <a:off x="4270418" y="4888590"/>
            <a:ext cx="0" cy="21342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532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erustekstisiv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403080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D235950-2013-499D-AD4D-04A2285F2B2E}"/>
              </a:ext>
            </a:extLst>
          </p:cNvPr>
          <p:cNvSpPr/>
          <p:nvPr userDrawn="1"/>
        </p:nvSpPr>
        <p:spPr>
          <a:xfrm>
            <a:off x="989931" y="872124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606BC23F-19BD-4368-A3C7-DD9717CC657E}"/>
              </a:ext>
            </a:extLst>
          </p:cNvPr>
          <p:cNvSpPr/>
          <p:nvPr userDrawn="1"/>
        </p:nvSpPr>
        <p:spPr>
          <a:xfrm>
            <a:off x="989932" y="2761408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4C0E5F3-D4B3-43C4-AA05-280CD785DA42}"/>
              </a:ext>
            </a:extLst>
          </p:cNvPr>
          <p:cNvSpPr/>
          <p:nvPr userDrawn="1"/>
        </p:nvSpPr>
        <p:spPr>
          <a:xfrm>
            <a:off x="4526832" y="872124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2E96B4C0-EA37-456C-8E27-29DCFEC369BE}"/>
              </a:ext>
            </a:extLst>
          </p:cNvPr>
          <p:cNvSpPr/>
          <p:nvPr userDrawn="1"/>
        </p:nvSpPr>
        <p:spPr>
          <a:xfrm>
            <a:off x="4526832" y="2744607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D189673F-5709-4415-AAAA-B9657534CA59}"/>
              </a:ext>
            </a:extLst>
          </p:cNvPr>
          <p:cNvSpPr txBox="1"/>
          <p:nvPr userDrawn="1"/>
        </p:nvSpPr>
        <p:spPr>
          <a:xfrm>
            <a:off x="1760232" y="920149"/>
            <a:ext cx="179696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Palvelun kehittäminen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70743596-DB1B-4AAD-97A3-044E4DD84B56}"/>
              </a:ext>
            </a:extLst>
          </p:cNvPr>
          <p:cNvSpPr txBox="1"/>
          <p:nvPr userDrawn="1"/>
        </p:nvSpPr>
        <p:spPr>
          <a:xfrm>
            <a:off x="5266364" y="920149"/>
            <a:ext cx="187711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Palvelun toimittaminen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B09144EC-BB5B-4288-9ECD-D3742E603DF1}"/>
              </a:ext>
            </a:extLst>
          </p:cNvPr>
          <p:cNvSpPr txBox="1"/>
          <p:nvPr userDrawn="1"/>
        </p:nvSpPr>
        <p:spPr>
          <a:xfrm>
            <a:off x="1522186" y="2819338"/>
            <a:ext cx="260648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Asiakasrajapinnassa toimiminen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A295F5E-6C36-46E9-9E33-389D6DE596FF}"/>
              </a:ext>
            </a:extLst>
          </p:cNvPr>
          <p:cNvSpPr txBox="1"/>
          <p:nvPr userDrawn="1"/>
        </p:nvSpPr>
        <p:spPr>
          <a:xfrm>
            <a:off x="4988837" y="2817536"/>
            <a:ext cx="21913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Liiketoiminnan johtaminen</a:t>
            </a:r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45E30900-8740-4DAA-A4E5-5931A58E60C5}"/>
              </a:ext>
            </a:extLst>
          </p:cNvPr>
          <p:cNvSpPr txBox="1">
            <a:spLocks/>
          </p:cNvSpPr>
          <p:nvPr userDrawn="1"/>
        </p:nvSpPr>
        <p:spPr>
          <a:xfrm>
            <a:off x="394923" y="231016"/>
            <a:ext cx="7892440" cy="4854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 sz="2000">
                <a:latin typeface="+mj-lt"/>
              </a:rPr>
              <a:t>Esimerkki: yritys, joka tuottaa palvelua yrityksille (B2B </a:t>
            </a:r>
            <a:r>
              <a:rPr lang="fi-FI" sz="2000" err="1">
                <a:latin typeface="+mj-lt"/>
              </a:rPr>
              <a:t>service</a:t>
            </a:r>
            <a:r>
              <a:rPr lang="fi-FI" sz="2000">
                <a:latin typeface="+mj-lt"/>
              </a:rPr>
              <a:t>)</a:t>
            </a:r>
            <a:endParaRPr lang="fi-FI" sz="1600">
              <a:latin typeface="+mj-lt"/>
            </a:endParaRPr>
          </a:p>
        </p:txBody>
      </p:sp>
      <p:sp>
        <p:nvSpPr>
          <p:cNvPr id="26" name="Tekstiruutu 11">
            <a:extLst>
              <a:ext uri="{FF2B5EF4-FFF2-40B4-BE49-F238E27FC236}">
                <a16:creationId xmlns:a16="http://schemas.microsoft.com/office/drawing/2014/main" id="{98A188E1-FC98-4AB0-A616-5B00DF6E783B}"/>
              </a:ext>
            </a:extLst>
          </p:cNvPr>
          <p:cNvSpPr txBox="1"/>
          <p:nvPr userDrawn="1"/>
        </p:nvSpPr>
        <p:spPr>
          <a:xfrm>
            <a:off x="1253687" y="4648917"/>
            <a:ext cx="175047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Nykyinen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7" name="Tekstiruutu 13">
            <a:extLst>
              <a:ext uri="{FF2B5EF4-FFF2-40B4-BE49-F238E27FC236}">
                <a16:creationId xmlns:a16="http://schemas.microsoft.com/office/drawing/2014/main" id="{48994E58-9EDD-419C-9386-9E10365DFCB0}"/>
              </a:ext>
            </a:extLst>
          </p:cNvPr>
          <p:cNvSpPr txBox="1"/>
          <p:nvPr userDrawn="1"/>
        </p:nvSpPr>
        <p:spPr>
          <a:xfrm>
            <a:off x="2682365" y="4663716"/>
            <a:ext cx="202459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Uusi tarvittava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8" name="Tekstiruutu 25">
            <a:extLst>
              <a:ext uri="{FF2B5EF4-FFF2-40B4-BE49-F238E27FC236}">
                <a16:creationId xmlns:a16="http://schemas.microsoft.com/office/drawing/2014/main" id="{8EC66E6E-0529-4515-8562-BE4E7BAB8EC9}"/>
              </a:ext>
            </a:extLst>
          </p:cNvPr>
          <p:cNvSpPr txBox="1"/>
          <p:nvPr userDrawn="1"/>
        </p:nvSpPr>
        <p:spPr>
          <a:xfrm>
            <a:off x="1253687" y="4937577"/>
            <a:ext cx="17023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Sisäinen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29" name="Tekstiruutu 27">
            <a:extLst>
              <a:ext uri="{FF2B5EF4-FFF2-40B4-BE49-F238E27FC236}">
                <a16:creationId xmlns:a16="http://schemas.microsoft.com/office/drawing/2014/main" id="{B6F7CAC7-B599-4846-A303-49F9DD00C6C8}"/>
              </a:ext>
            </a:extLst>
          </p:cNvPr>
          <p:cNvSpPr txBox="1"/>
          <p:nvPr userDrawn="1"/>
        </p:nvSpPr>
        <p:spPr>
          <a:xfrm>
            <a:off x="2682365" y="4933748"/>
            <a:ext cx="173444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Ulkoinen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0" name="Suorakulmio: Taitettu kulma 28">
            <a:extLst>
              <a:ext uri="{FF2B5EF4-FFF2-40B4-BE49-F238E27FC236}">
                <a16:creationId xmlns:a16="http://schemas.microsoft.com/office/drawing/2014/main" id="{3CEA8E04-7A18-4A35-AE29-BFFE92391340}"/>
              </a:ext>
            </a:extLst>
          </p:cNvPr>
          <p:cNvSpPr/>
          <p:nvPr userDrawn="1"/>
        </p:nvSpPr>
        <p:spPr>
          <a:xfrm>
            <a:off x="2423432" y="4610601"/>
            <a:ext cx="221082" cy="213426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1" name="Tekstiruutu 29">
            <a:extLst>
              <a:ext uri="{FF2B5EF4-FFF2-40B4-BE49-F238E27FC236}">
                <a16:creationId xmlns:a16="http://schemas.microsoft.com/office/drawing/2014/main" id="{D61B2A77-462D-4C50-B79C-1D46B4511620}"/>
              </a:ext>
            </a:extLst>
          </p:cNvPr>
          <p:cNvSpPr txBox="1"/>
          <p:nvPr userDrawn="1"/>
        </p:nvSpPr>
        <p:spPr>
          <a:xfrm>
            <a:off x="4421682" y="4665461"/>
            <a:ext cx="18562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Kehitettävä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2" name="Suorakulmio: Taitettu kulma 30">
            <a:extLst>
              <a:ext uri="{FF2B5EF4-FFF2-40B4-BE49-F238E27FC236}">
                <a16:creationId xmlns:a16="http://schemas.microsoft.com/office/drawing/2014/main" id="{0060AE73-1C4A-4033-9C2F-B261274ED1FD}"/>
              </a:ext>
            </a:extLst>
          </p:cNvPr>
          <p:cNvSpPr/>
          <p:nvPr userDrawn="1"/>
        </p:nvSpPr>
        <p:spPr>
          <a:xfrm>
            <a:off x="4159877" y="4616807"/>
            <a:ext cx="221082" cy="213426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3" name="Suorakulmio: Taitettu kulma 31">
            <a:extLst>
              <a:ext uri="{FF2B5EF4-FFF2-40B4-BE49-F238E27FC236}">
                <a16:creationId xmlns:a16="http://schemas.microsoft.com/office/drawing/2014/main" id="{22D40C36-672C-409B-9FE9-816A6178BB29}"/>
              </a:ext>
            </a:extLst>
          </p:cNvPr>
          <p:cNvSpPr/>
          <p:nvPr userDrawn="1"/>
        </p:nvSpPr>
        <p:spPr>
          <a:xfrm>
            <a:off x="989960" y="4610960"/>
            <a:ext cx="221082" cy="213426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4" name="Suorakulmio: Taitettu kulma 32">
            <a:extLst>
              <a:ext uri="{FF2B5EF4-FFF2-40B4-BE49-F238E27FC236}">
                <a16:creationId xmlns:a16="http://schemas.microsoft.com/office/drawing/2014/main" id="{725F1506-7948-4BBA-90FA-46B81C7EF251}"/>
              </a:ext>
            </a:extLst>
          </p:cNvPr>
          <p:cNvSpPr/>
          <p:nvPr userDrawn="1"/>
        </p:nvSpPr>
        <p:spPr>
          <a:xfrm>
            <a:off x="983670" y="4888590"/>
            <a:ext cx="221082" cy="2134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5" name="Suorakulmio: Taitettu kulma 34">
            <a:extLst>
              <a:ext uri="{FF2B5EF4-FFF2-40B4-BE49-F238E27FC236}">
                <a16:creationId xmlns:a16="http://schemas.microsoft.com/office/drawing/2014/main" id="{285A03C1-77E1-4ABD-82FF-099755C9B43B}"/>
              </a:ext>
            </a:extLst>
          </p:cNvPr>
          <p:cNvSpPr/>
          <p:nvPr userDrawn="1"/>
        </p:nvSpPr>
        <p:spPr>
          <a:xfrm>
            <a:off x="2423432" y="4906611"/>
            <a:ext cx="221082" cy="213426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36" name="Tekstiruutu 29">
            <a:extLst>
              <a:ext uri="{FF2B5EF4-FFF2-40B4-BE49-F238E27FC236}">
                <a16:creationId xmlns:a16="http://schemas.microsoft.com/office/drawing/2014/main" id="{F166D800-B0E4-4500-BCC4-E067994110F9}"/>
              </a:ext>
            </a:extLst>
          </p:cNvPr>
          <p:cNvSpPr txBox="1"/>
          <p:nvPr userDrawn="1"/>
        </p:nvSpPr>
        <p:spPr>
          <a:xfrm>
            <a:off x="4421682" y="4955489"/>
            <a:ext cx="17023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Poistuva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7" name="Suorakulmio: Taitettu kulma 30">
            <a:extLst>
              <a:ext uri="{FF2B5EF4-FFF2-40B4-BE49-F238E27FC236}">
                <a16:creationId xmlns:a16="http://schemas.microsoft.com/office/drawing/2014/main" id="{2BC24392-AF5F-4381-8EB9-7B349B7684A4}"/>
              </a:ext>
            </a:extLst>
          </p:cNvPr>
          <p:cNvSpPr/>
          <p:nvPr userDrawn="1"/>
        </p:nvSpPr>
        <p:spPr>
          <a:xfrm>
            <a:off x="4159877" y="4888590"/>
            <a:ext cx="221082" cy="213426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006DEB5-E0BF-4EAC-AE3D-6FE5716ADFE5}"/>
              </a:ext>
            </a:extLst>
          </p:cNvPr>
          <p:cNvCxnSpPr>
            <a:stCxn id="37" idx="1"/>
            <a:endCxn id="37" idx="3"/>
          </p:cNvCxnSpPr>
          <p:nvPr userDrawn="1"/>
        </p:nvCxnSpPr>
        <p:spPr>
          <a:xfrm>
            <a:off x="4159877" y="4995303"/>
            <a:ext cx="221082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FD66531-5AF0-404E-AFDC-8E142768D8E6}"/>
              </a:ext>
            </a:extLst>
          </p:cNvPr>
          <p:cNvCxnSpPr>
            <a:cxnSpLocks/>
            <a:stCxn id="37" idx="0"/>
            <a:endCxn id="37" idx="2"/>
          </p:cNvCxnSpPr>
          <p:nvPr userDrawn="1"/>
        </p:nvCxnSpPr>
        <p:spPr>
          <a:xfrm>
            <a:off x="4270418" y="4888590"/>
            <a:ext cx="0" cy="21342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014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ekstisivu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928199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D235950-2013-499D-AD4D-04A2285F2B2E}"/>
              </a:ext>
            </a:extLst>
          </p:cNvPr>
          <p:cNvSpPr/>
          <p:nvPr userDrawn="1"/>
        </p:nvSpPr>
        <p:spPr>
          <a:xfrm>
            <a:off x="989931" y="872124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606BC23F-19BD-4368-A3C7-DD9717CC657E}"/>
              </a:ext>
            </a:extLst>
          </p:cNvPr>
          <p:cNvSpPr/>
          <p:nvPr userDrawn="1"/>
        </p:nvSpPr>
        <p:spPr>
          <a:xfrm>
            <a:off x="989932" y="2761408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4C0E5F3-D4B3-43C4-AA05-280CD785DA42}"/>
              </a:ext>
            </a:extLst>
          </p:cNvPr>
          <p:cNvSpPr/>
          <p:nvPr userDrawn="1"/>
        </p:nvSpPr>
        <p:spPr>
          <a:xfrm>
            <a:off x="4526832" y="872124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2E96B4C0-EA37-456C-8E27-29DCFEC369BE}"/>
              </a:ext>
            </a:extLst>
          </p:cNvPr>
          <p:cNvSpPr/>
          <p:nvPr userDrawn="1"/>
        </p:nvSpPr>
        <p:spPr>
          <a:xfrm>
            <a:off x="4526832" y="2744607"/>
            <a:ext cx="3457795" cy="179020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45E30900-8740-4DAA-A4E5-5931A58E60C5}"/>
              </a:ext>
            </a:extLst>
          </p:cNvPr>
          <p:cNvSpPr txBox="1">
            <a:spLocks/>
          </p:cNvSpPr>
          <p:nvPr userDrawn="1"/>
        </p:nvSpPr>
        <p:spPr>
          <a:xfrm>
            <a:off x="401453" y="364609"/>
            <a:ext cx="4170545" cy="4854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 sz="2000" dirty="0">
                <a:latin typeface="+mj-lt"/>
              </a:rPr>
              <a:t>Liiketoimintakyvykkyyskartta</a:t>
            </a:r>
            <a:endParaRPr lang="fi-FI" sz="1600" dirty="0">
              <a:latin typeface="+mj-lt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D9B08D3-3AFD-465E-BF5B-E3F8617A1F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1182" y="364609"/>
            <a:ext cx="4015044" cy="393700"/>
          </a:xfr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&lt;</a:t>
            </a:r>
            <a:r>
              <a:rPr lang="en-US" dirty="0" err="1"/>
              <a:t>Liiketoimintamalliaihion</a:t>
            </a:r>
            <a:r>
              <a:rPr lang="en-US" dirty="0"/>
              <a:t> </a:t>
            </a:r>
            <a:r>
              <a:rPr lang="en-US" dirty="0" err="1"/>
              <a:t>nimi</a:t>
            </a:r>
            <a:r>
              <a:rPr lang="en-US" dirty="0"/>
              <a:t>&gt;</a:t>
            </a:r>
          </a:p>
        </p:txBody>
      </p:sp>
      <p:sp>
        <p:nvSpPr>
          <p:cNvPr id="38" name="Tekstiruutu 11">
            <a:extLst>
              <a:ext uri="{FF2B5EF4-FFF2-40B4-BE49-F238E27FC236}">
                <a16:creationId xmlns:a16="http://schemas.microsoft.com/office/drawing/2014/main" id="{10B33B70-F61E-43F8-8464-2EBFC121D12C}"/>
              </a:ext>
            </a:extLst>
          </p:cNvPr>
          <p:cNvSpPr txBox="1"/>
          <p:nvPr userDrawn="1"/>
        </p:nvSpPr>
        <p:spPr>
          <a:xfrm>
            <a:off x="1253687" y="4648917"/>
            <a:ext cx="175047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Nykyinen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39" name="Tekstiruutu 13">
            <a:extLst>
              <a:ext uri="{FF2B5EF4-FFF2-40B4-BE49-F238E27FC236}">
                <a16:creationId xmlns:a16="http://schemas.microsoft.com/office/drawing/2014/main" id="{6694CFF7-27F6-4CD5-9AB6-E70D87E55A65}"/>
              </a:ext>
            </a:extLst>
          </p:cNvPr>
          <p:cNvSpPr txBox="1"/>
          <p:nvPr userDrawn="1"/>
        </p:nvSpPr>
        <p:spPr>
          <a:xfrm>
            <a:off x="3328492" y="4663716"/>
            <a:ext cx="202459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Uusi tarvittava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40" name="Tekstiruutu 25">
            <a:extLst>
              <a:ext uri="{FF2B5EF4-FFF2-40B4-BE49-F238E27FC236}">
                <a16:creationId xmlns:a16="http://schemas.microsoft.com/office/drawing/2014/main" id="{A5937B1E-2CF8-4E4F-A2B6-62F74E6773A7}"/>
              </a:ext>
            </a:extLst>
          </p:cNvPr>
          <p:cNvSpPr txBox="1"/>
          <p:nvPr userDrawn="1"/>
        </p:nvSpPr>
        <p:spPr>
          <a:xfrm>
            <a:off x="1253687" y="4937577"/>
            <a:ext cx="17023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Sisäinen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41" name="Tekstiruutu 27">
            <a:extLst>
              <a:ext uri="{FF2B5EF4-FFF2-40B4-BE49-F238E27FC236}">
                <a16:creationId xmlns:a16="http://schemas.microsoft.com/office/drawing/2014/main" id="{53E1EFF3-9922-4685-9831-DAAAD0B2CF7A}"/>
              </a:ext>
            </a:extLst>
          </p:cNvPr>
          <p:cNvSpPr txBox="1"/>
          <p:nvPr userDrawn="1"/>
        </p:nvSpPr>
        <p:spPr>
          <a:xfrm>
            <a:off x="3328492" y="4933748"/>
            <a:ext cx="173444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Ulkoinen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42" name="Suorakulmio: Taitettu kulma 28">
            <a:extLst>
              <a:ext uri="{FF2B5EF4-FFF2-40B4-BE49-F238E27FC236}">
                <a16:creationId xmlns:a16="http://schemas.microsoft.com/office/drawing/2014/main" id="{19426926-9856-4067-8754-34F146318BB0}"/>
              </a:ext>
            </a:extLst>
          </p:cNvPr>
          <p:cNvSpPr/>
          <p:nvPr userDrawn="1"/>
        </p:nvSpPr>
        <p:spPr>
          <a:xfrm>
            <a:off x="3069559" y="4610601"/>
            <a:ext cx="221082" cy="21342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43" name="Tekstiruutu 29">
            <a:extLst>
              <a:ext uri="{FF2B5EF4-FFF2-40B4-BE49-F238E27FC236}">
                <a16:creationId xmlns:a16="http://schemas.microsoft.com/office/drawing/2014/main" id="{72F6006E-94D2-4D8E-A5E1-19FD0A32CA16}"/>
              </a:ext>
            </a:extLst>
          </p:cNvPr>
          <p:cNvSpPr txBox="1"/>
          <p:nvPr userDrawn="1"/>
        </p:nvSpPr>
        <p:spPr>
          <a:xfrm>
            <a:off x="5726864" y="4665461"/>
            <a:ext cx="18562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Kehitettävä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44" name="Suorakulmio: Taitettu kulma 30">
            <a:extLst>
              <a:ext uri="{FF2B5EF4-FFF2-40B4-BE49-F238E27FC236}">
                <a16:creationId xmlns:a16="http://schemas.microsoft.com/office/drawing/2014/main" id="{1554DE87-051C-474F-A2D9-4CD3B94F4F76}"/>
              </a:ext>
            </a:extLst>
          </p:cNvPr>
          <p:cNvSpPr/>
          <p:nvPr userDrawn="1"/>
        </p:nvSpPr>
        <p:spPr>
          <a:xfrm>
            <a:off x="5465059" y="4616807"/>
            <a:ext cx="221082" cy="213426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45" name="Suorakulmio: Taitettu kulma 31">
            <a:extLst>
              <a:ext uri="{FF2B5EF4-FFF2-40B4-BE49-F238E27FC236}">
                <a16:creationId xmlns:a16="http://schemas.microsoft.com/office/drawing/2014/main" id="{FE65FD55-D187-4F79-BFAF-A93EA99C0D5B}"/>
              </a:ext>
            </a:extLst>
          </p:cNvPr>
          <p:cNvSpPr/>
          <p:nvPr userDrawn="1"/>
        </p:nvSpPr>
        <p:spPr>
          <a:xfrm>
            <a:off x="989960" y="4610960"/>
            <a:ext cx="221082" cy="213426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46" name="Suorakulmio: Taitettu kulma 32">
            <a:extLst>
              <a:ext uri="{FF2B5EF4-FFF2-40B4-BE49-F238E27FC236}">
                <a16:creationId xmlns:a16="http://schemas.microsoft.com/office/drawing/2014/main" id="{016D38CE-3EF0-4C00-98BE-967B37029500}"/>
              </a:ext>
            </a:extLst>
          </p:cNvPr>
          <p:cNvSpPr/>
          <p:nvPr userDrawn="1"/>
        </p:nvSpPr>
        <p:spPr>
          <a:xfrm>
            <a:off x="983670" y="4888590"/>
            <a:ext cx="221082" cy="2134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47" name="Suorakulmio: Taitettu kulma 34">
            <a:extLst>
              <a:ext uri="{FF2B5EF4-FFF2-40B4-BE49-F238E27FC236}">
                <a16:creationId xmlns:a16="http://schemas.microsoft.com/office/drawing/2014/main" id="{506AEA25-CBA3-4D03-98BF-26798532D5E1}"/>
              </a:ext>
            </a:extLst>
          </p:cNvPr>
          <p:cNvSpPr/>
          <p:nvPr userDrawn="1"/>
        </p:nvSpPr>
        <p:spPr>
          <a:xfrm>
            <a:off x="3069559" y="4906611"/>
            <a:ext cx="221082" cy="213426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sp>
        <p:nvSpPr>
          <p:cNvPr id="48" name="Tekstiruutu 29">
            <a:extLst>
              <a:ext uri="{FF2B5EF4-FFF2-40B4-BE49-F238E27FC236}">
                <a16:creationId xmlns:a16="http://schemas.microsoft.com/office/drawing/2014/main" id="{0B0FD82A-A459-4393-8F9A-67FE2BCE7E63}"/>
              </a:ext>
            </a:extLst>
          </p:cNvPr>
          <p:cNvSpPr txBox="1"/>
          <p:nvPr userDrawn="1"/>
        </p:nvSpPr>
        <p:spPr>
          <a:xfrm>
            <a:off x="5726864" y="4957905"/>
            <a:ext cx="17023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800" b="1" i="0" dirty="0">
                <a:latin typeface="+mn-lt"/>
              </a:rPr>
              <a:t>Poistuva liiketoimintakyvykkyys</a:t>
            </a:r>
            <a:endParaRPr lang="fi-FI" sz="300" b="1" i="0" dirty="0">
              <a:latin typeface="+mn-lt"/>
            </a:endParaRPr>
          </a:p>
        </p:txBody>
      </p:sp>
      <p:sp>
        <p:nvSpPr>
          <p:cNvPr id="49" name="Suorakulmio: Taitettu kulma 30">
            <a:extLst>
              <a:ext uri="{FF2B5EF4-FFF2-40B4-BE49-F238E27FC236}">
                <a16:creationId xmlns:a16="http://schemas.microsoft.com/office/drawing/2014/main" id="{6D988915-DE3C-45E5-B1A9-91139A61779D}"/>
              </a:ext>
            </a:extLst>
          </p:cNvPr>
          <p:cNvSpPr/>
          <p:nvPr userDrawn="1"/>
        </p:nvSpPr>
        <p:spPr>
          <a:xfrm>
            <a:off x="5465059" y="4891006"/>
            <a:ext cx="221082" cy="213426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500">
              <a:solidFill>
                <a:schemeClr val="tx1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7FCA399-98BC-467C-BB5D-3A557ED64870}"/>
              </a:ext>
            </a:extLst>
          </p:cNvPr>
          <p:cNvCxnSpPr>
            <a:stCxn id="49" idx="1"/>
            <a:endCxn id="49" idx="3"/>
          </p:cNvCxnSpPr>
          <p:nvPr userDrawn="1"/>
        </p:nvCxnSpPr>
        <p:spPr>
          <a:xfrm>
            <a:off x="5465059" y="4997719"/>
            <a:ext cx="221082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21EFA4F-EC22-4479-9270-87D0EBE2DD0D}"/>
              </a:ext>
            </a:extLst>
          </p:cNvPr>
          <p:cNvCxnSpPr>
            <a:cxnSpLocks/>
            <a:stCxn id="49" idx="0"/>
            <a:endCxn id="49" idx="2"/>
          </p:cNvCxnSpPr>
          <p:nvPr userDrawn="1"/>
        </p:nvCxnSpPr>
        <p:spPr>
          <a:xfrm>
            <a:off x="5575600" y="4891006"/>
            <a:ext cx="0" cy="21342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7222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6095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tsikko 4">
            <a:extLst>
              <a:ext uri="{FF2B5EF4-FFF2-40B4-BE49-F238E27FC236}">
                <a16:creationId xmlns:a16="http://schemas.microsoft.com/office/drawing/2014/main" id="{20F8EE95-B115-4BF9-A3D1-9C25B4758818}"/>
              </a:ext>
            </a:extLst>
          </p:cNvPr>
          <p:cNvSpPr txBox="1">
            <a:spLocks/>
          </p:cNvSpPr>
          <p:nvPr userDrawn="1"/>
        </p:nvSpPr>
        <p:spPr>
          <a:xfrm>
            <a:off x="467543" y="267494"/>
            <a:ext cx="6533757" cy="8087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i-FI" dirty="0"/>
              <a:t>Kehittäminen</a:t>
            </a:r>
            <a:br>
              <a:rPr lang="fi-FI" dirty="0"/>
            </a:br>
            <a:r>
              <a:rPr lang="fi-FI" sz="1100" dirty="0">
                <a:latin typeface="+mn-lt"/>
              </a:rPr>
              <a:t>Tarkenna kehittämisen liiketoimintakyvykkyyksien tasoa 2-tasolle. Merkitse uudet, kehitettävät ja poistuvat liiketoimintakyvykkyydet. Mieti, mistä liiketoimintakyvykkyys hankitaan: sisältä vai ulkoa?</a:t>
            </a:r>
            <a:endParaRPr lang="fi-FI" sz="1200" dirty="0">
              <a:latin typeface="+mn-lt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8DCDBDF9-2B1C-433A-94E6-7803C7428F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6430" t="13834" r="11394"/>
          <a:stretch/>
        </p:blipFill>
        <p:spPr>
          <a:xfrm>
            <a:off x="7110484" y="191069"/>
            <a:ext cx="1501253" cy="885198"/>
          </a:xfrm>
          <a:prstGeom prst="rect">
            <a:avLst/>
          </a:prstGeom>
        </p:spPr>
      </p:pic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492" y="4876005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361B4F15-CF9F-45BD-87FF-C515DA08DBFE}"/>
              </a:ext>
            </a:extLst>
          </p:cNvPr>
          <p:cNvSpPr/>
          <p:nvPr userDrawn="1"/>
        </p:nvSpPr>
        <p:spPr>
          <a:xfrm rot="5400000">
            <a:off x="7351547" y="50820"/>
            <a:ext cx="367141" cy="700269"/>
          </a:xfrm>
          <a:prstGeom prst="rect">
            <a:avLst/>
          </a:prstGeom>
          <a:solidFill>
            <a:srgbClr val="73C92D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B3C6172E-699E-4308-B6DE-2C17A91045AD}"/>
              </a:ext>
            </a:extLst>
          </p:cNvPr>
          <p:cNvSpPr/>
          <p:nvPr userDrawn="1"/>
        </p:nvSpPr>
        <p:spPr>
          <a:xfrm>
            <a:off x="168309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1" name="Suorakulmio 40">
            <a:extLst>
              <a:ext uri="{FF2B5EF4-FFF2-40B4-BE49-F238E27FC236}">
                <a16:creationId xmlns:a16="http://schemas.microsoft.com/office/drawing/2014/main" id="{A90A4EED-7A0D-4AEF-BA7C-46A5B8F1EFAC}"/>
              </a:ext>
            </a:extLst>
          </p:cNvPr>
          <p:cNvSpPr/>
          <p:nvPr userDrawn="1"/>
        </p:nvSpPr>
        <p:spPr>
          <a:xfrm>
            <a:off x="3230887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Suorakulmio 43">
            <a:extLst>
              <a:ext uri="{FF2B5EF4-FFF2-40B4-BE49-F238E27FC236}">
                <a16:creationId xmlns:a16="http://schemas.microsoft.com/office/drawing/2014/main" id="{BC0C2C51-F05B-439E-8B9A-0C4558ED3C0C}"/>
              </a:ext>
            </a:extLst>
          </p:cNvPr>
          <p:cNvSpPr/>
          <p:nvPr userDrawn="1"/>
        </p:nvSpPr>
        <p:spPr>
          <a:xfrm>
            <a:off x="6153697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7" name="Suorakulmio 46">
            <a:extLst>
              <a:ext uri="{FF2B5EF4-FFF2-40B4-BE49-F238E27FC236}">
                <a16:creationId xmlns:a16="http://schemas.microsoft.com/office/drawing/2014/main" id="{BE8283C4-9E3D-4691-B37C-3A443DDFDF1E}"/>
              </a:ext>
            </a:extLst>
          </p:cNvPr>
          <p:cNvSpPr/>
          <p:nvPr userDrawn="1"/>
        </p:nvSpPr>
        <p:spPr>
          <a:xfrm>
            <a:off x="168309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Suorakulmio 49">
            <a:extLst>
              <a:ext uri="{FF2B5EF4-FFF2-40B4-BE49-F238E27FC236}">
                <a16:creationId xmlns:a16="http://schemas.microsoft.com/office/drawing/2014/main" id="{760F6FF9-2658-4AA4-9D37-E76312A30E0C}"/>
              </a:ext>
            </a:extLst>
          </p:cNvPr>
          <p:cNvSpPr/>
          <p:nvPr userDrawn="1"/>
        </p:nvSpPr>
        <p:spPr>
          <a:xfrm>
            <a:off x="3230887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3" name="Suorakulmio 52">
            <a:extLst>
              <a:ext uri="{FF2B5EF4-FFF2-40B4-BE49-F238E27FC236}">
                <a16:creationId xmlns:a16="http://schemas.microsoft.com/office/drawing/2014/main" id="{D1B3C361-98CE-49DC-9623-BC0E616BF97F}"/>
              </a:ext>
            </a:extLst>
          </p:cNvPr>
          <p:cNvSpPr/>
          <p:nvPr userDrawn="1"/>
        </p:nvSpPr>
        <p:spPr>
          <a:xfrm>
            <a:off x="6153697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ruutu 11">
            <a:extLst>
              <a:ext uri="{FF2B5EF4-FFF2-40B4-BE49-F238E27FC236}">
                <a16:creationId xmlns:a16="http://schemas.microsoft.com/office/drawing/2014/main" id="{221DF799-890C-495A-A85E-61A111F1C003}"/>
              </a:ext>
            </a:extLst>
          </p:cNvPr>
          <p:cNvSpPr txBox="1"/>
          <p:nvPr userDrawn="1"/>
        </p:nvSpPr>
        <p:spPr>
          <a:xfrm>
            <a:off x="1196357" y="4822011"/>
            <a:ext cx="152766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Nykyinen liiketoimintakyvykkyys</a:t>
            </a:r>
          </a:p>
        </p:txBody>
      </p:sp>
      <p:sp>
        <p:nvSpPr>
          <p:cNvPr id="17" name="Tekstiruutu 13">
            <a:extLst>
              <a:ext uri="{FF2B5EF4-FFF2-40B4-BE49-F238E27FC236}">
                <a16:creationId xmlns:a16="http://schemas.microsoft.com/office/drawing/2014/main" id="{6317376D-6DD8-4754-A056-84E7723353FB}"/>
              </a:ext>
            </a:extLst>
          </p:cNvPr>
          <p:cNvSpPr txBox="1"/>
          <p:nvPr userDrawn="1"/>
        </p:nvSpPr>
        <p:spPr>
          <a:xfrm>
            <a:off x="3042435" y="4822011"/>
            <a:ext cx="1771319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Uusi tarvittava liiketoimintakyvykkyys</a:t>
            </a:r>
          </a:p>
        </p:txBody>
      </p:sp>
      <p:sp>
        <p:nvSpPr>
          <p:cNvPr id="18" name="Tekstiruutu 25">
            <a:extLst>
              <a:ext uri="{FF2B5EF4-FFF2-40B4-BE49-F238E27FC236}">
                <a16:creationId xmlns:a16="http://schemas.microsoft.com/office/drawing/2014/main" id="{E380CCFE-837A-4D01-AE7A-EB17464EC129}"/>
              </a:ext>
            </a:extLst>
          </p:cNvPr>
          <p:cNvSpPr txBox="1"/>
          <p:nvPr userDrawn="1"/>
        </p:nvSpPr>
        <p:spPr>
          <a:xfrm>
            <a:off x="1196357" y="4983187"/>
            <a:ext cx="14859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Sisäinen liiketoimintakyvykkyys</a:t>
            </a:r>
          </a:p>
        </p:txBody>
      </p:sp>
      <p:sp>
        <p:nvSpPr>
          <p:cNvPr id="19" name="Tekstiruutu 27">
            <a:extLst>
              <a:ext uri="{FF2B5EF4-FFF2-40B4-BE49-F238E27FC236}">
                <a16:creationId xmlns:a16="http://schemas.microsoft.com/office/drawing/2014/main" id="{68230D93-8714-4D4C-9B0C-9927DABB0AE7}"/>
              </a:ext>
            </a:extLst>
          </p:cNvPr>
          <p:cNvSpPr txBox="1"/>
          <p:nvPr userDrawn="1"/>
        </p:nvSpPr>
        <p:spPr>
          <a:xfrm>
            <a:off x="3042435" y="4983187"/>
            <a:ext cx="1516441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Ulkoinen liiketoimintakyvykkyys</a:t>
            </a:r>
          </a:p>
        </p:txBody>
      </p:sp>
      <p:sp>
        <p:nvSpPr>
          <p:cNvPr id="20" name="Suorakulmio: Taitettu kulma 28">
            <a:extLst>
              <a:ext uri="{FF2B5EF4-FFF2-40B4-BE49-F238E27FC236}">
                <a16:creationId xmlns:a16="http://schemas.microsoft.com/office/drawing/2014/main" id="{3E6EC11F-0848-4D5D-9726-09BCBFB96E3F}"/>
              </a:ext>
            </a:extLst>
          </p:cNvPr>
          <p:cNvSpPr/>
          <p:nvPr userDrawn="1"/>
        </p:nvSpPr>
        <p:spPr>
          <a:xfrm>
            <a:off x="2783502" y="4821872"/>
            <a:ext cx="108000" cy="108000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21" name="Tekstiruutu 29">
            <a:extLst>
              <a:ext uri="{FF2B5EF4-FFF2-40B4-BE49-F238E27FC236}">
                <a16:creationId xmlns:a16="http://schemas.microsoft.com/office/drawing/2014/main" id="{33D2CD48-6253-4AB5-82EF-C21CDA2BE576}"/>
              </a:ext>
            </a:extLst>
          </p:cNvPr>
          <p:cNvSpPr txBox="1"/>
          <p:nvPr userDrawn="1"/>
        </p:nvSpPr>
        <p:spPr>
          <a:xfrm>
            <a:off x="5175949" y="4822011"/>
            <a:ext cx="1620636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Kehitettävä liiketoimintakyvykkyys</a:t>
            </a:r>
          </a:p>
        </p:txBody>
      </p:sp>
      <p:sp>
        <p:nvSpPr>
          <p:cNvPr id="22" name="Suorakulmio: Taitettu kulma 30">
            <a:extLst>
              <a:ext uri="{FF2B5EF4-FFF2-40B4-BE49-F238E27FC236}">
                <a16:creationId xmlns:a16="http://schemas.microsoft.com/office/drawing/2014/main" id="{2AB92C2F-730E-418C-9607-BA1599CB42C9}"/>
              </a:ext>
            </a:extLst>
          </p:cNvPr>
          <p:cNvSpPr/>
          <p:nvPr userDrawn="1"/>
        </p:nvSpPr>
        <p:spPr>
          <a:xfrm>
            <a:off x="4914144" y="4821872"/>
            <a:ext cx="108000" cy="108000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23" name="Suorakulmio: Taitettu kulma 31">
            <a:extLst>
              <a:ext uri="{FF2B5EF4-FFF2-40B4-BE49-F238E27FC236}">
                <a16:creationId xmlns:a16="http://schemas.microsoft.com/office/drawing/2014/main" id="{56B16BFB-64D4-4689-98FB-A3498826E370}"/>
              </a:ext>
            </a:extLst>
          </p:cNvPr>
          <p:cNvSpPr/>
          <p:nvPr userDrawn="1"/>
        </p:nvSpPr>
        <p:spPr>
          <a:xfrm>
            <a:off x="932630" y="4821872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25" name="Suorakulmio: Taitettu kulma 32">
            <a:extLst>
              <a:ext uri="{FF2B5EF4-FFF2-40B4-BE49-F238E27FC236}">
                <a16:creationId xmlns:a16="http://schemas.microsoft.com/office/drawing/2014/main" id="{6CE25D1F-BFDE-4A37-9E05-3B77561856B1}"/>
              </a:ext>
            </a:extLst>
          </p:cNvPr>
          <p:cNvSpPr/>
          <p:nvPr userDrawn="1"/>
        </p:nvSpPr>
        <p:spPr>
          <a:xfrm>
            <a:off x="926340" y="4983048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26" name="Suorakulmio: Taitettu kulma 34">
            <a:extLst>
              <a:ext uri="{FF2B5EF4-FFF2-40B4-BE49-F238E27FC236}">
                <a16:creationId xmlns:a16="http://schemas.microsoft.com/office/drawing/2014/main" id="{2D64783E-90E8-4894-92BE-454013A3B808}"/>
              </a:ext>
            </a:extLst>
          </p:cNvPr>
          <p:cNvSpPr/>
          <p:nvPr userDrawn="1"/>
        </p:nvSpPr>
        <p:spPr>
          <a:xfrm>
            <a:off x="2783502" y="4983048"/>
            <a:ext cx="108000" cy="108000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27" name="Tekstiruutu 29">
            <a:extLst>
              <a:ext uri="{FF2B5EF4-FFF2-40B4-BE49-F238E27FC236}">
                <a16:creationId xmlns:a16="http://schemas.microsoft.com/office/drawing/2014/main" id="{7F55920F-750B-4F9B-A02A-37B0572AD5B6}"/>
              </a:ext>
            </a:extLst>
          </p:cNvPr>
          <p:cNvSpPr txBox="1"/>
          <p:nvPr userDrawn="1"/>
        </p:nvSpPr>
        <p:spPr>
          <a:xfrm>
            <a:off x="5175949" y="4983048"/>
            <a:ext cx="148758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Poistuva liiketoimintakyvykkyys</a:t>
            </a:r>
          </a:p>
        </p:txBody>
      </p:sp>
      <p:sp>
        <p:nvSpPr>
          <p:cNvPr id="28" name="Suorakulmio: Taitettu kulma 30">
            <a:extLst>
              <a:ext uri="{FF2B5EF4-FFF2-40B4-BE49-F238E27FC236}">
                <a16:creationId xmlns:a16="http://schemas.microsoft.com/office/drawing/2014/main" id="{3FD44DC6-3A56-4328-9D5F-75577002461F}"/>
              </a:ext>
            </a:extLst>
          </p:cNvPr>
          <p:cNvSpPr/>
          <p:nvPr userDrawn="1"/>
        </p:nvSpPr>
        <p:spPr>
          <a:xfrm>
            <a:off x="4914144" y="4982909"/>
            <a:ext cx="108000" cy="1080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0B2296E-CFD7-4E17-9B77-F4FF8BF5BCAA}"/>
              </a:ext>
            </a:extLst>
          </p:cNvPr>
          <p:cNvCxnSpPr>
            <a:cxnSpLocks/>
          </p:cNvCxnSpPr>
          <p:nvPr userDrawn="1"/>
        </p:nvCxnSpPr>
        <p:spPr>
          <a:xfrm>
            <a:off x="4914144" y="5036909"/>
            <a:ext cx="108000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522E394-F0FA-4E1E-BB54-563B876D7C37}"/>
              </a:ext>
            </a:extLst>
          </p:cNvPr>
          <p:cNvCxnSpPr>
            <a:cxnSpLocks/>
          </p:cNvCxnSpPr>
          <p:nvPr userDrawn="1"/>
        </p:nvCxnSpPr>
        <p:spPr>
          <a:xfrm>
            <a:off x="4968144" y="4982909"/>
            <a:ext cx="0" cy="10800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393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erustekstisivu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506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Kuva 1">
            <a:extLst>
              <a:ext uri="{FF2B5EF4-FFF2-40B4-BE49-F238E27FC236}">
                <a16:creationId xmlns:a16="http://schemas.microsoft.com/office/drawing/2014/main" id="{C7FADD29-B856-4416-8115-B18026AA58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6430" t="13834" r="11394"/>
          <a:stretch/>
        </p:blipFill>
        <p:spPr>
          <a:xfrm>
            <a:off x="7110484" y="191069"/>
            <a:ext cx="1501253" cy="885198"/>
          </a:xfrm>
          <a:prstGeom prst="rect">
            <a:avLst/>
          </a:prstGeom>
        </p:spPr>
      </p:pic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2" name="Otsikko 4">
            <a:extLst>
              <a:ext uri="{FF2B5EF4-FFF2-40B4-BE49-F238E27FC236}">
                <a16:creationId xmlns:a16="http://schemas.microsoft.com/office/drawing/2014/main" id="{52108CA1-B614-473A-AFEF-C070D4E0DDE4}"/>
              </a:ext>
            </a:extLst>
          </p:cNvPr>
          <p:cNvSpPr txBox="1">
            <a:spLocks/>
          </p:cNvSpPr>
          <p:nvPr userDrawn="1"/>
        </p:nvSpPr>
        <p:spPr>
          <a:xfrm>
            <a:off x="467543" y="267494"/>
            <a:ext cx="6771397" cy="8087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i-FI" dirty="0"/>
              <a:t>Toimittaminen</a:t>
            </a:r>
            <a:br>
              <a:rPr lang="fi-FI" dirty="0"/>
            </a:br>
            <a:r>
              <a:rPr lang="fi-FI" sz="1100" dirty="0">
                <a:latin typeface="+mn-lt"/>
              </a:rPr>
              <a:t>Tarkenna toimittamisen liiketoimintakyvykkyyksien tasoa 2-tasolle. Merkitse uudet, kehitettävät ja </a:t>
            </a:r>
          </a:p>
          <a:p>
            <a:pPr fontAlgn="auto">
              <a:spcAft>
                <a:spcPts val="0"/>
              </a:spcAft>
            </a:pPr>
            <a:r>
              <a:rPr lang="fi-FI" sz="1100" dirty="0">
                <a:latin typeface="+mn-lt"/>
              </a:rPr>
              <a:t>poistuvat liiketoimintakyvykkyydet. Mieti, mistä liiketoimintakyvykkyys hankitaan: sisältä vai ulkoa?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E4509549-5A54-4475-BCF4-82DB0929379E}"/>
              </a:ext>
            </a:extLst>
          </p:cNvPr>
          <p:cNvSpPr/>
          <p:nvPr userDrawn="1"/>
        </p:nvSpPr>
        <p:spPr>
          <a:xfrm>
            <a:off x="168309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B780E759-B34C-440D-9B5C-6301B37B6BD9}"/>
              </a:ext>
            </a:extLst>
          </p:cNvPr>
          <p:cNvSpPr/>
          <p:nvPr userDrawn="1"/>
        </p:nvSpPr>
        <p:spPr>
          <a:xfrm>
            <a:off x="3230887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E01CC881-DB51-4400-9B12-B18BCA736461}"/>
              </a:ext>
            </a:extLst>
          </p:cNvPr>
          <p:cNvSpPr/>
          <p:nvPr userDrawn="1"/>
        </p:nvSpPr>
        <p:spPr>
          <a:xfrm>
            <a:off x="6153697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Suorakulmio 32">
            <a:extLst>
              <a:ext uri="{FF2B5EF4-FFF2-40B4-BE49-F238E27FC236}">
                <a16:creationId xmlns:a16="http://schemas.microsoft.com/office/drawing/2014/main" id="{663F2237-FBEA-420E-86B6-1E9999950D21}"/>
              </a:ext>
            </a:extLst>
          </p:cNvPr>
          <p:cNvSpPr/>
          <p:nvPr userDrawn="1"/>
        </p:nvSpPr>
        <p:spPr>
          <a:xfrm>
            <a:off x="168309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Suorakulmio 34">
            <a:extLst>
              <a:ext uri="{FF2B5EF4-FFF2-40B4-BE49-F238E27FC236}">
                <a16:creationId xmlns:a16="http://schemas.microsoft.com/office/drawing/2014/main" id="{D3932A99-EDA3-49A2-8263-9120D63027F3}"/>
              </a:ext>
            </a:extLst>
          </p:cNvPr>
          <p:cNvSpPr/>
          <p:nvPr userDrawn="1"/>
        </p:nvSpPr>
        <p:spPr>
          <a:xfrm>
            <a:off x="3230887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8EE65365-3897-4442-95D4-67AC205E6663}"/>
              </a:ext>
            </a:extLst>
          </p:cNvPr>
          <p:cNvSpPr/>
          <p:nvPr userDrawn="1"/>
        </p:nvSpPr>
        <p:spPr>
          <a:xfrm>
            <a:off x="6153697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146E9A40-85D9-44DD-ACEF-E471ED649893}"/>
              </a:ext>
            </a:extLst>
          </p:cNvPr>
          <p:cNvSpPr/>
          <p:nvPr userDrawn="1"/>
        </p:nvSpPr>
        <p:spPr>
          <a:xfrm rot="5400000">
            <a:off x="8060383" y="50820"/>
            <a:ext cx="367141" cy="700269"/>
          </a:xfrm>
          <a:prstGeom prst="rect">
            <a:avLst/>
          </a:prstGeom>
          <a:solidFill>
            <a:srgbClr val="73C92D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Tekstiruutu 11">
            <a:extLst>
              <a:ext uri="{FF2B5EF4-FFF2-40B4-BE49-F238E27FC236}">
                <a16:creationId xmlns:a16="http://schemas.microsoft.com/office/drawing/2014/main" id="{A9F39AAD-5241-4D2A-815C-40D4C5400EA4}"/>
              </a:ext>
            </a:extLst>
          </p:cNvPr>
          <p:cNvSpPr txBox="1"/>
          <p:nvPr userDrawn="1"/>
        </p:nvSpPr>
        <p:spPr>
          <a:xfrm>
            <a:off x="1196357" y="4822011"/>
            <a:ext cx="152766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Nykyinen liiketoimintakyvykkyys</a:t>
            </a:r>
          </a:p>
        </p:txBody>
      </p:sp>
      <p:sp>
        <p:nvSpPr>
          <p:cNvPr id="50" name="Tekstiruutu 13">
            <a:extLst>
              <a:ext uri="{FF2B5EF4-FFF2-40B4-BE49-F238E27FC236}">
                <a16:creationId xmlns:a16="http://schemas.microsoft.com/office/drawing/2014/main" id="{F3AB76B2-26DC-4BC3-BA5E-B1B24448A40C}"/>
              </a:ext>
            </a:extLst>
          </p:cNvPr>
          <p:cNvSpPr txBox="1"/>
          <p:nvPr userDrawn="1"/>
        </p:nvSpPr>
        <p:spPr>
          <a:xfrm>
            <a:off x="3042435" y="4822011"/>
            <a:ext cx="1771319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Uusi tarvittava liiketoimintakyvykkyys</a:t>
            </a:r>
          </a:p>
        </p:txBody>
      </p:sp>
      <p:sp>
        <p:nvSpPr>
          <p:cNvPr id="51" name="Tekstiruutu 25">
            <a:extLst>
              <a:ext uri="{FF2B5EF4-FFF2-40B4-BE49-F238E27FC236}">
                <a16:creationId xmlns:a16="http://schemas.microsoft.com/office/drawing/2014/main" id="{DA40C1C5-6CD5-44FD-A279-C33ABB5762BF}"/>
              </a:ext>
            </a:extLst>
          </p:cNvPr>
          <p:cNvSpPr txBox="1"/>
          <p:nvPr userDrawn="1"/>
        </p:nvSpPr>
        <p:spPr>
          <a:xfrm>
            <a:off x="1196357" y="4983187"/>
            <a:ext cx="14859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Sisäinen liiketoimintakyvykkyys</a:t>
            </a:r>
          </a:p>
        </p:txBody>
      </p:sp>
      <p:sp>
        <p:nvSpPr>
          <p:cNvPr id="52" name="Tekstiruutu 27">
            <a:extLst>
              <a:ext uri="{FF2B5EF4-FFF2-40B4-BE49-F238E27FC236}">
                <a16:creationId xmlns:a16="http://schemas.microsoft.com/office/drawing/2014/main" id="{62F7BA77-184E-41A1-B40D-1F21FCDCBCC5}"/>
              </a:ext>
            </a:extLst>
          </p:cNvPr>
          <p:cNvSpPr txBox="1"/>
          <p:nvPr userDrawn="1"/>
        </p:nvSpPr>
        <p:spPr>
          <a:xfrm>
            <a:off x="3042435" y="4983187"/>
            <a:ext cx="1516441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Ulkoinen liiketoimintakyvykkyys</a:t>
            </a:r>
          </a:p>
        </p:txBody>
      </p:sp>
      <p:sp>
        <p:nvSpPr>
          <p:cNvPr id="53" name="Suorakulmio: Taitettu kulma 28">
            <a:extLst>
              <a:ext uri="{FF2B5EF4-FFF2-40B4-BE49-F238E27FC236}">
                <a16:creationId xmlns:a16="http://schemas.microsoft.com/office/drawing/2014/main" id="{1245CB19-A8C8-422F-8E1E-5AB47FEF5E00}"/>
              </a:ext>
            </a:extLst>
          </p:cNvPr>
          <p:cNvSpPr/>
          <p:nvPr userDrawn="1"/>
        </p:nvSpPr>
        <p:spPr>
          <a:xfrm>
            <a:off x="2783502" y="4821872"/>
            <a:ext cx="108000" cy="108000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4" name="Tekstiruutu 29">
            <a:extLst>
              <a:ext uri="{FF2B5EF4-FFF2-40B4-BE49-F238E27FC236}">
                <a16:creationId xmlns:a16="http://schemas.microsoft.com/office/drawing/2014/main" id="{48F8F631-1EB7-4D5B-A262-4836F2B24B42}"/>
              </a:ext>
            </a:extLst>
          </p:cNvPr>
          <p:cNvSpPr txBox="1"/>
          <p:nvPr userDrawn="1"/>
        </p:nvSpPr>
        <p:spPr>
          <a:xfrm>
            <a:off x="5175949" y="4822011"/>
            <a:ext cx="1620636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Kehitettävä liiketoimintakyvykkyys</a:t>
            </a:r>
          </a:p>
        </p:txBody>
      </p:sp>
      <p:sp>
        <p:nvSpPr>
          <p:cNvPr id="55" name="Suorakulmio: Taitettu kulma 30">
            <a:extLst>
              <a:ext uri="{FF2B5EF4-FFF2-40B4-BE49-F238E27FC236}">
                <a16:creationId xmlns:a16="http://schemas.microsoft.com/office/drawing/2014/main" id="{87B6D9E2-606D-4F2D-A401-5D8AA742BF07}"/>
              </a:ext>
            </a:extLst>
          </p:cNvPr>
          <p:cNvSpPr/>
          <p:nvPr userDrawn="1"/>
        </p:nvSpPr>
        <p:spPr>
          <a:xfrm>
            <a:off x="4914144" y="4821872"/>
            <a:ext cx="108000" cy="108000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6" name="Suorakulmio: Taitettu kulma 31">
            <a:extLst>
              <a:ext uri="{FF2B5EF4-FFF2-40B4-BE49-F238E27FC236}">
                <a16:creationId xmlns:a16="http://schemas.microsoft.com/office/drawing/2014/main" id="{3C207ED8-9F6C-457C-AF48-E595D0A06765}"/>
              </a:ext>
            </a:extLst>
          </p:cNvPr>
          <p:cNvSpPr/>
          <p:nvPr userDrawn="1"/>
        </p:nvSpPr>
        <p:spPr>
          <a:xfrm>
            <a:off x="932630" y="4821872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7" name="Suorakulmio: Taitettu kulma 32">
            <a:extLst>
              <a:ext uri="{FF2B5EF4-FFF2-40B4-BE49-F238E27FC236}">
                <a16:creationId xmlns:a16="http://schemas.microsoft.com/office/drawing/2014/main" id="{3AADE9B1-7FA7-4B5A-931E-90C899EEE001}"/>
              </a:ext>
            </a:extLst>
          </p:cNvPr>
          <p:cNvSpPr/>
          <p:nvPr userDrawn="1"/>
        </p:nvSpPr>
        <p:spPr>
          <a:xfrm>
            <a:off x="926340" y="4983048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8" name="Suorakulmio: Taitettu kulma 34">
            <a:extLst>
              <a:ext uri="{FF2B5EF4-FFF2-40B4-BE49-F238E27FC236}">
                <a16:creationId xmlns:a16="http://schemas.microsoft.com/office/drawing/2014/main" id="{891DFF68-2C0C-4807-9F33-521E1BBFFEB3}"/>
              </a:ext>
            </a:extLst>
          </p:cNvPr>
          <p:cNvSpPr/>
          <p:nvPr userDrawn="1"/>
        </p:nvSpPr>
        <p:spPr>
          <a:xfrm>
            <a:off x="2783502" y="4983048"/>
            <a:ext cx="108000" cy="108000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9" name="Tekstiruutu 29">
            <a:extLst>
              <a:ext uri="{FF2B5EF4-FFF2-40B4-BE49-F238E27FC236}">
                <a16:creationId xmlns:a16="http://schemas.microsoft.com/office/drawing/2014/main" id="{25DB1829-385A-463C-A888-3A35A791B9F3}"/>
              </a:ext>
            </a:extLst>
          </p:cNvPr>
          <p:cNvSpPr txBox="1"/>
          <p:nvPr userDrawn="1"/>
        </p:nvSpPr>
        <p:spPr>
          <a:xfrm>
            <a:off x="5175949" y="4983048"/>
            <a:ext cx="148758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Poistuva liiketoimintakyvykkyys</a:t>
            </a:r>
          </a:p>
        </p:txBody>
      </p:sp>
      <p:sp>
        <p:nvSpPr>
          <p:cNvPr id="60" name="Suorakulmio: Taitettu kulma 30">
            <a:extLst>
              <a:ext uri="{FF2B5EF4-FFF2-40B4-BE49-F238E27FC236}">
                <a16:creationId xmlns:a16="http://schemas.microsoft.com/office/drawing/2014/main" id="{802FA473-0383-488C-8DA9-CC978B06937E}"/>
              </a:ext>
            </a:extLst>
          </p:cNvPr>
          <p:cNvSpPr/>
          <p:nvPr userDrawn="1"/>
        </p:nvSpPr>
        <p:spPr>
          <a:xfrm>
            <a:off x="4914144" y="4982909"/>
            <a:ext cx="108000" cy="1080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F813421-99EE-4154-83D8-12EF59F9BF36}"/>
              </a:ext>
            </a:extLst>
          </p:cNvPr>
          <p:cNvCxnSpPr>
            <a:cxnSpLocks/>
          </p:cNvCxnSpPr>
          <p:nvPr userDrawn="1"/>
        </p:nvCxnSpPr>
        <p:spPr>
          <a:xfrm>
            <a:off x="4914144" y="5036909"/>
            <a:ext cx="108000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EB3F57E-C588-4214-B25B-EB1AF26CC21E}"/>
              </a:ext>
            </a:extLst>
          </p:cNvPr>
          <p:cNvCxnSpPr>
            <a:cxnSpLocks/>
          </p:cNvCxnSpPr>
          <p:nvPr userDrawn="1"/>
        </p:nvCxnSpPr>
        <p:spPr>
          <a:xfrm>
            <a:off x="4968144" y="4982909"/>
            <a:ext cx="0" cy="10800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161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erustekstisivu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6884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Kuva 1">
            <a:extLst>
              <a:ext uri="{FF2B5EF4-FFF2-40B4-BE49-F238E27FC236}">
                <a16:creationId xmlns:a16="http://schemas.microsoft.com/office/drawing/2014/main" id="{2F1CC4FC-C4CC-4632-8CF5-75009818E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6430" t="13834" r="11394"/>
          <a:stretch/>
        </p:blipFill>
        <p:spPr>
          <a:xfrm>
            <a:off x="7110484" y="191069"/>
            <a:ext cx="1501253" cy="885198"/>
          </a:xfrm>
          <a:prstGeom prst="rect">
            <a:avLst/>
          </a:prstGeom>
        </p:spPr>
      </p:pic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2" name="Otsikko 4">
            <a:extLst>
              <a:ext uri="{FF2B5EF4-FFF2-40B4-BE49-F238E27FC236}">
                <a16:creationId xmlns:a16="http://schemas.microsoft.com/office/drawing/2014/main" id="{52108CA1-B614-473A-AFEF-C070D4E0DDE4}"/>
              </a:ext>
            </a:extLst>
          </p:cNvPr>
          <p:cNvSpPr txBox="1">
            <a:spLocks/>
          </p:cNvSpPr>
          <p:nvPr userDrawn="1"/>
        </p:nvSpPr>
        <p:spPr>
          <a:xfrm>
            <a:off x="467544" y="267494"/>
            <a:ext cx="6642940" cy="8087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i-FI" dirty="0"/>
              <a:t>Asiakasrajapinnassa toimiminen</a:t>
            </a:r>
            <a:br>
              <a:rPr lang="fi-FI" dirty="0"/>
            </a:br>
            <a:r>
              <a:rPr lang="fi-FI" sz="1100" dirty="0">
                <a:latin typeface="+mn-lt"/>
              </a:rPr>
              <a:t>Tarkenna asiakasrajapinnan liiketoimintakyvykkyyksien tasoa 2-tasolle. Merkitse uudet, kehitettävät ja poistuvat liiketoimintakyvykkyydet. Mieti, mistä liiketoimintakyvykkyys hankitaan: sisältä vai ulkoa?</a:t>
            </a:r>
            <a:endParaRPr lang="fi-FI" sz="1200" dirty="0">
              <a:latin typeface="+mn-lt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046C593F-04CB-4E56-8E22-E04DEDAE3287}"/>
              </a:ext>
            </a:extLst>
          </p:cNvPr>
          <p:cNvSpPr/>
          <p:nvPr userDrawn="1"/>
        </p:nvSpPr>
        <p:spPr>
          <a:xfrm>
            <a:off x="168309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420ECFDF-D0F5-44EB-93F3-BCE266D92043}"/>
              </a:ext>
            </a:extLst>
          </p:cNvPr>
          <p:cNvSpPr/>
          <p:nvPr userDrawn="1"/>
        </p:nvSpPr>
        <p:spPr>
          <a:xfrm>
            <a:off x="3230887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B59DACD6-C9C5-4DA4-90BF-5903928F4453}"/>
              </a:ext>
            </a:extLst>
          </p:cNvPr>
          <p:cNvSpPr/>
          <p:nvPr userDrawn="1"/>
        </p:nvSpPr>
        <p:spPr>
          <a:xfrm>
            <a:off x="6153697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Suorakulmio 32">
            <a:extLst>
              <a:ext uri="{FF2B5EF4-FFF2-40B4-BE49-F238E27FC236}">
                <a16:creationId xmlns:a16="http://schemas.microsoft.com/office/drawing/2014/main" id="{C761BECD-CDE0-4D1D-A926-E2A5B59741CD}"/>
              </a:ext>
            </a:extLst>
          </p:cNvPr>
          <p:cNvSpPr/>
          <p:nvPr userDrawn="1"/>
        </p:nvSpPr>
        <p:spPr>
          <a:xfrm>
            <a:off x="168309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Suorakulmio 34">
            <a:extLst>
              <a:ext uri="{FF2B5EF4-FFF2-40B4-BE49-F238E27FC236}">
                <a16:creationId xmlns:a16="http://schemas.microsoft.com/office/drawing/2014/main" id="{4747C6F5-3C19-4D73-959C-531C6F3056FE}"/>
              </a:ext>
            </a:extLst>
          </p:cNvPr>
          <p:cNvSpPr/>
          <p:nvPr userDrawn="1"/>
        </p:nvSpPr>
        <p:spPr>
          <a:xfrm>
            <a:off x="3230887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DA5FCEDD-641D-4E33-90FA-A0ED460D6EBE}"/>
              </a:ext>
            </a:extLst>
          </p:cNvPr>
          <p:cNvSpPr/>
          <p:nvPr userDrawn="1"/>
        </p:nvSpPr>
        <p:spPr>
          <a:xfrm>
            <a:off x="6153697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D4067400-E27F-421D-8BC4-A65810013D26}"/>
              </a:ext>
            </a:extLst>
          </p:cNvPr>
          <p:cNvSpPr/>
          <p:nvPr userDrawn="1"/>
        </p:nvSpPr>
        <p:spPr>
          <a:xfrm rot="5400000">
            <a:off x="7351550" y="426501"/>
            <a:ext cx="367141" cy="700269"/>
          </a:xfrm>
          <a:prstGeom prst="rect">
            <a:avLst/>
          </a:prstGeom>
          <a:solidFill>
            <a:srgbClr val="73C92D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Tekstiruutu 11">
            <a:extLst>
              <a:ext uri="{FF2B5EF4-FFF2-40B4-BE49-F238E27FC236}">
                <a16:creationId xmlns:a16="http://schemas.microsoft.com/office/drawing/2014/main" id="{3807C7A7-43E3-44FB-B3B9-BF785E1020CA}"/>
              </a:ext>
            </a:extLst>
          </p:cNvPr>
          <p:cNvSpPr txBox="1"/>
          <p:nvPr userDrawn="1"/>
        </p:nvSpPr>
        <p:spPr>
          <a:xfrm>
            <a:off x="1196357" y="4822011"/>
            <a:ext cx="152766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Nykyinen liiketoimintakyvykkyys</a:t>
            </a:r>
          </a:p>
        </p:txBody>
      </p:sp>
      <p:sp>
        <p:nvSpPr>
          <p:cNvPr id="50" name="Tekstiruutu 13">
            <a:extLst>
              <a:ext uri="{FF2B5EF4-FFF2-40B4-BE49-F238E27FC236}">
                <a16:creationId xmlns:a16="http://schemas.microsoft.com/office/drawing/2014/main" id="{97B843C9-0EF5-4345-8846-1D7B1E11CA40}"/>
              </a:ext>
            </a:extLst>
          </p:cNvPr>
          <p:cNvSpPr txBox="1"/>
          <p:nvPr userDrawn="1"/>
        </p:nvSpPr>
        <p:spPr>
          <a:xfrm>
            <a:off x="3042435" y="4822011"/>
            <a:ext cx="1771319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Uusi tarvittava liiketoimintakyvykkyys</a:t>
            </a:r>
          </a:p>
        </p:txBody>
      </p:sp>
      <p:sp>
        <p:nvSpPr>
          <p:cNvPr id="51" name="Tekstiruutu 25">
            <a:extLst>
              <a:ext uri="{FF2B5EF4-FFF2-40B4-BE49-F238E27FC236}">
                <a16:creationId xmlns:a16="http://schemas.microsoft.com/office/drawing/2014/main" id="{FD61FF14-C99E-4834-A480-F8BD04EC5C91}"/>
              </a:ext>
            </a:extLst>
          </p:cNvPr>
          <p:cNvSpPr txBox="1"/>
          <p:nvPr userDrawn="1"/>
        </p:nvSpPr>
        <p:spPr>
          <a:xfrm>
            <a:off x="1196357" y="4983187"/>
            <a:ext cx="14859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Sisäinen liiketoimintakyvykkyys</a:t>
            </a:r>
          </a:p>
        </p:txBody>
      </p:sp>
      <p:sp>
        <p:nvSpPr>
          <p:cNvPr id="52" name="Tekstiruutu 27">
            <a:extLst>
              <a:ext uri="{FF2B5EF4-FFF2-40B4-BE49-F238E27FC236}">
                <a16:creationId xmlns:a16="http://schemas.microsoft.com/office/drawing/2014/main" id="{14579071-B206-42B9-898B-EE609C802486}"/>
              </a:ext>
            </a:extLst>
          </p:cNvPr>
          <p:cNvSpPr txBox="1"/>
          <p:nvPr userDrawn="1"/>
        </p:nvSpPr>
        <p:spPr>
          <a:xfrm>
            <a:off x="3042435" y="4983187"/>
            <a:ext cx="1516441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Ulkoinen liiketoimintakyvykkyys</a:t>
            </a:r>
          </a:p>
        </p:txBody>
      </p:sp>
      <p:sp>
        <p:nvSpPr>
          <p:cNvPr id="53" name="Suorakulmio: Taitettu kulma 28">
            <a:extLst>
              <a:ext uri="{FF2B5EF4-FFF2-40B4-BE49-F238E27FC236}">
                <a16:creationId xmlns:a16="http://schemas.microsoft.com/office/drawing/2014/main" id="{A8110BCB-C5B5-4AA8-844A-12E0274BCF1E}"/>
              </a:ext>
            </a:extLst>
          </p:cNvPr>
          <p:cNvSpPr/>
          <p:nvPr userDrawn="1"/>
        </p:nvSpPr>
        <p:spPr>
          <a:xfrm>
            <a:off x="2783502" y="4821872"/>
            <a:ext cx="108000" cy="108000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4" name="Tekstiruutu 29">
            <a:extLst>
              <a:ext uri="{FF2B5EF4-FFF2-40B4-BE49-F238E27FC236}">
                <a16:creationId xmlns:a16="http://schemas.microsoft.com/office/drawing/2014/main" id="{DB57D7ED-0B4C-4C42-8F38-3C75F2399768}"/>
              </a:ext>
            </a:extLst>
          </p:cNvPr>
          <p:cNvSpPr txBox="1"/>
          <p:nvPr userDrawn="1"/>
        </p:nvSpPr>
        <p:spPr>
          <a:xfrm>
            <a:off x="5175949" y="4822011"/>
            <a:ext cx="1620636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Kehitettävä liiketoimintakyvykkyys</a:t>
            </a:r>
          </a:p>
        </p:txBody>
      </p:sp>
      <p:sp>
        <p:nvSpPr>
          <p:cNvPr id="55" name="Suorakulmio: Taitettu kulma 30">
            <a:extLst>
              <a:ext uri="{FF2B5EF4-FFF2-40B4-BE49-F238E27FC236}">
                <a16:creationId xmlns:a16="http://schemas.microsoft.com/office/drawing/2014/main" id="{2ED867E1-A9C7-4A91-B865-D9AED273CF4E}"/>
              </a:ext>
            </a:extLst>
          </p:cNvPr>
          <p:cNvSpPr/>
          <p:nvPr userDrawn="1"/>
        </p:nvSpPr>
        <p:spPr>
          <a:xfrm>
            <a:off x="4914144" y="4821872"/>
            <a:ext cx="108000" cy="108000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6" name="Suorakulmio: Taitettu kulma 31">
            <a:extLst>
              <a:ext uri="{FF2B5EF4-FFF2-40B4-BE49-F238E27FC236}">
                <a16:creationId xmlns:a16="http://schemas.microsoft.com/office/drawing/2014/main" id="{5B8EF315-25E0-43BE-83BE-5585BB1FD92E}"/>
              </a:ext>
            </a:extLst>
          </p:cNvPr>
          <p:cNvSpPr/>
          <p:nvPr userDrawn="1"/>
        </p:nvSpPr>
        <p:spPr>
          <a:xfrm>
            <a:off x="932630" y="4821872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7" name="Suorakulmio: Taitettu kulma 32">
            <a:extLst>
              <a:ext uri="{FF2B5EF4-FFF2-40B4-BE49-F238E27FC236}">
                <a16:creationId xmlns:a16="http://schemas.microsoft.com/office/drawing/2014/main" id="{E3D9FDDE-85C9-4055-B63F-DA993B95954A}"/>
              </a:ext>
            </a:extLst>
          </p:cNvPr>
          <p:cNvSpPr/>
          <p:nvPr userDrawn="1"/>
        </p:nvSpPr>
        <p:spPr>
          <a:xfrm>
            <a:off x="926340" y="4983048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8" name="Suorakulmio: Taitettu kulma 34">
            <a:extLst>
              <a:ext uri="{FF2B5EF4-FFF2-40B4-BE49-F238E27FC236}">
                <a16:creationId xmlns:a16="http://schemas.microsoft.com/office/drawing/2014/main" id="{95D085EA-B803-41AC-8092-F3D41B143526}"/>
              </a:ext>
            </a:extLst>
          </p:cNvPr>
          <p:cNvSpPr/>
          <p:nvPr userDrawn="1"/>
        </p:nvSpPr>
        <p:spPr>
          <a:xfrm>
            <a:off x="2783502" y="4983048"/>
            <a:ext cx="108000" cy="108000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9" name="Tekstiruutu 29">
            <a:extLst>
              <a:ext uri="{FF2B5EF4-FFF2-40B4-BE49-F238E27FC236}">
                <a16:creationId xmlns:a16="http://schemas.microsoft.com/office/drawing/2014/main" id="{A546A8B7-AE82-4CE8-B35E-6722F872F200}"/>
              </a:ext>
            </a:extLst>
          </p:cNvPr>
          <p:cNvSpPr txBox="1"/>
          <p:nvPr userDrawn="1"/>
        </p:nvSpPr>
        <p:spPr>
          <a:xfrm>
            <a:off x="5175949" y="4983048"/>
            <a:ext cx="148758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Poistuva liiketoimintakyvykkyys</a:t>
            </a:r>
          </a:p>
        </p:txBody>
      </p:sp>
      <p:sp>
        <p:nvSpPr>
          <p:cNvPr id="60" name="Suorakulmio: Taitettu kulma 30">
            <a:extLst>
              <a:ext uri="{FF2B5EF4-FFF2-40B4-BE49-F238E27FC236}">
                <a16:creationId xmlns:a16="http://schemas.microsoft.com/office/drawing/2014/main" id="{AC7BB65F-9F2B-4356-BF7F-557BCCA7212B}"/>
              </a:ext>
            </a:extLst>
          </p:cNvPr>
          <p:cNvSpPr/>
          <p:nvPr userDrawn="1"/>
        </p:nvSpPr>
        <p:spPr>
          <a:xfrm>
            <a:off x="4914144" y="4982909"/>
            <a:ext cx="108000" cy="1080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0348397-9B7D-433F-8F48-C1E287DAB9FA}"/>
              </a:ext>
            </a:extLst>
          </p:cNvPr>
          <p:cNvCxnSpPr>
            <a:cxnSpLocks/>
          </p:cNvCxnSpPr>
          <p:nvPr userDrawn="1"/>
        </p:nvCxnSpPr>
        <p:spPr>
          <a:xfrm>
            <a:off x="4914144" y="5036909"/>
            <a:ext cx="108000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01A95F1-5311-444A-B9D1-C12BF735B5EB}"/>
              </a:ext>
            </a:extLst>
          </p:cNvPr>
          <p:cNvCxnSpPr>
            <a:cxnSpLocks/>
          </p:cNvCxnSpPr>
          <p:nvPr userDrawn="1"/>
        </p:nvCxnSpPr>
        <p:spPr>
          <a:xfrm>
            <a:off x="4968144" y="4982909"/>
            <a:ext cx="0" cy="10800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908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erustekstisivu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259471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Kuva 1">
            <a:extLst>
              <a:ext uri="{FF2B5EF4-FFF2-40B4-BE49-F238E27FC236}">
                <a16:creationId xmlns:a16="http://schemas.microsoft.com/office/drawing/2014/main" id="{A8E85958-3454-45F1-8582-A5D8703930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6430" t="13834" r="11394"/>
          <a:stretch/>
        </p:blipFill>
        <p:spPr>
          <a:xfrm>
            <a:off x="7110484" y="191069"/>
            <a:ext cx="1501253" cy="885198"/>
          </a:xfrm>
          <a:prstGeom prst="rect">
            <a:avLst/>
          </a:prstGeom>
        </p:spPr>
      </p:pic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2" name="Otsikko 4">
            <a:extLst>
              <a:ext uri="{FF2B5EF4-FFF2-40B4-BE49-F238E27FC236}">
                <a16:creationId xmlns:a16="http://schemas.microsoft.com/office/drawing/2014/main" id="{52108CA1-B614-473A-AFEF-C070D4E0DDE4}"/>
              </a:ext>
            </a:extLst>
          </p:cNvPr>
          <p:cNvSpPr txBox="1">
            <a:spLocks/>
          </p:cNvSpPr>
          <p:nvPr userDrawn="1"/>
        </p:nvSpPr>
        <p:spPr>
          <a:xfrm>
            <a:off x="467544" y="267494"/>
            <a:ext cx="6625294" cy="8087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i-FI" dirty="0"/>
              <a:t>Liiketoiminnan johtaminen</a:t>
            </a:r>
            <a:br>
              <a:rPr lang="fi-FI" dirty="0"/>
            </a:br>
            <a:r>
              <a:rPr lang="fi-FI" sz="1100" dirty="0">
                <a:latin typeface="+mn-lt"/>
              </a:rPr>
              <a:t>Tarkenna johtamisen liiketoimintakyvykkyyksien tasoa 2-tasolle. Merkitse uudet, kehitettävät ja poistuvat liiketoimintakyvykkyydet. Mieti, mistä liiketoimintakyvykkyys hankitaan: sisältä vai ulkoa?</a:t>
            </a:r>
            <a:endParaRPr lang="fi-FI" sz="1200" dirty="0">
              <a:latin typeface="+mn-lt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E243EC40-A4D1-4EDF-ABAA-87D7E97032BD}"/>
              </a:ext>
            </a:extLst>
          </p:cNvPr>
          <p:cNvSpPr/>
          <p:nvPr userDrawn="1"/>
        </p:nvSpPr>
        <p:spPr>
          <a:xfrm>
            <a:off x="168309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D995296C-9B54-4C27-9601-67C1CAD684CE}"/>
              </a:ext>
            </a:extLst>
          </p:cNvPr>
          <p:cNvSpPr/>
          <p:nvPr userDrawn="1"/>
        </p:nvSpPr>
        <p:spPr>
          <a:xfrm>
            <a:off x="3230887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68AD47D8-B770-485E-8DEE-F82FE42A4D31}"/>
              </a:ext>
            </a:extLst>
          </p:cNvPr>
          <p:cNvSpPr/>
          <p:nvPr userDrawn="1"/>
        </p:nvSpPr>
        <p:spPr>
          <a:xfrm>
            <a:off x="6153697" y="1299755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Suorakulmio 32">
            <a:extLst>
              <a:ext uri="{FF2B5EF4-FFF2-40B4-BE49-F238E27FC236}">
                <a16:creationId xmlns:a16="http://schemas.microsoft.com/office/drawing/2014/main" id="{A16F7DF7-9DF5-4AA3-A1C9-7F306A24AB33}"/>
              </a:ext>
            </a:extLst>
          </p:cNvPr>
          <p:cNvSpPr/>
          <p:nvPr userDrawn="1"/>
        </p:nvSpPr>
        <p:spPr>
          <a:xfrm>
            <a:off x="168309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Suorakulmio 34">
            <a:extLst>
              <a:ext uri="{FF2B5EF4-FFF2-40B4-BE49-F238E27FC236}">
                <a16:creationId xmlns:a16="http://schemas.microsoft.com/office/drawing/2014/main" id="{C8861405-22BA-452D-A87E-7FB22FF7C314}"/>
              </a:ext>
            </a:extLst>
          </p:cNvPr>
          <p:cNvSpPr/>
          <p:nvPr userDrawn="1"/>
        </p:nvSpPr>
        <p:spPr>
          <a:xfrm>
            <a:off x="3230887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94A2573C-BC21-458B-959A-DCBC9CA6820C}"/>
              </a:ext>
            </a:extLst>
          </p:cNvPr>
          <p:cNvSpPr/>
          <p:nvPr userDrawn="1"/>
        </p:nvSpPr>
        <p:spPr>
          <a:xfrm>
            <a:off x="6153697" y="3084400"/>
            <a:ext cx="2492598" cy="1652126"/>
          </a:xfrm>
          <a:prstGeom prst="rect">
            <a:avLst/>
          </a:prstGeom>
          <a:solidFill>
            <a:schemeClr val="bg1"/>
          </a:solidFill>
          <a:ln w="28575" cmpd="thickThin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16E7967E-5DDF-4545-95D5-693D34BB3657}"/>
              </a:ext>
            </a:extLst>
          </p:cNvPr>
          <p:cNvSpPr/>
          <p:nvPr userDrawn="1"/>
        </p:nvSpPr>
        <p:spPr>
          <a:xfrm rot="5400000">
            <a:off x="8060386" y="426501"/>
            <a:ext cx="367141" cy="700269"/>
          </a:xfrm>
          <a:prstGeom prst="rect">
            <a:avLst/>
          </a:prstGeom>
          <a:solidFill>
            <a:srgbClr val="73C92D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Tekstiruutu 11">
            <a:extLst>
              <a:ext uri="{FF2B5EF4-FFF2-40B4-BE49-F238E27FC236}">
                <a16:creationId xmlns:a16="http://schemas.microsoft.com/office/drawing/2014/main" id="{9BF135BC-6E91-46F6-B7E9-0D38BF64DB7C}"/>
              </a:ext>
            </a:extLst>
          </p:cNvPr>
          <p:cNvSpPr txBox="1"/>
          <p:nvPr userDrawn="1"/>
        </p:nvSpPr>
        <p:spPr>
          <a:xfrm>
            <a:off x="1196357" y="4822011"/>
            <a:ext cx="152766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Nykyinen liiketoimintakyvykkyys</a:t>
            </a:r>
          </a:p>
        </p:txBody>
      </p:sp>
      <p:sp>
        <p:nvSpPr>
          <p:cNvPr id="32" name="Tekstiruutu 13">
            <a:extLst>
              <a:ext uri="{FF2B5EF4-FFF2-40B4-BE49-F238E27FC236}">
                <a16:creationId xmlns:a16="http://schemas.microsoft.com/office/drawing/2014/main" id="{C6FE1A44-4860-4EF8-83C8-9C713996C80D}"/>
              </a:ext>
            </a:extLst>
          </p:cNvPr>
          <p:cNvSpPr txBox="1"/>
          <p:nvPr userDrawn="1"/>
        </p:nvSpPr>
        <p:spPr>
          <a:xfrm>
            <a:off x="3042435" y="4822011"/>
            <a:ext cx="1771319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Uusi tarvittava liiketoimintakyvykkyys</a:t>
            </a:r>
          </a:p>
        </p:txBody>
      </p:sp>
      <p:sp>
        <p:nvSpPr>
          <p:cNvPr id="51" name="Tekstiruutu 25">
            <a:extLst>
              <a:ext uri="{FF2B5EF4-FFF2-40B4-BE49-F238E27FC236}">
                <a16:creationId xmlns:a16="http://schemas.microsoft.com/office/drawing/2014/main" id="{14311DBF-215D-4A40-A758-572F21438BAF}"/>
              </a:ext>
            </a:extLst>
          </p:cNvPr>
          <p:cNvSpPr txBox="1"/>
          <p:nvPr userDrawn="1"/>
        </p:nvSpPr>
        <p:spPr>
          <a:xfrm>
            <a:off x="1196357" y="4983187"/>
            <a:ext cx="14859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Sisäinen liiketoimintakyvykkyys</a:t>
            </a:r>
          </a:p>
        </p:txBody>
      </p:sp>
      <p:sp>
        <p:nvSpPr>
          <p:cNvPr id="52" name="Tekstiruutu 27">
            <a:extLst>
              <a:ext uri="{FF2B5EF4-FFF2-40B4-BE49-F238E27FC236}">
                <a16:creationId xmlns:a16="http://schemas.microsoft.com/office/drawing/2014/main" id="{D31451E0-F4F3-4410-9572-8CD0D0B8F40C}"/>
              </a:ext>
            </a:extLst>
          </p:cNvPr>
          <p:cNvSpPr txBox="1"/>
          <p:nvPr userDrawn="1"/>
        </p:nvSpPr>
        <p:spPr>
          <a:xfrm>
            <a:off x="3042435" y="4983187"/>
            <a:ext cx="1516441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Ulkoinen liiketoimintakyvykkyys</a:t>
            </a:r>
          </a:p>
        </p:txBody>
      </p:sp>
      <p:sp>
        <p:nvSpPr>
          <p:cNvPr id="53" name="Suorakulmio: Taitettu kulma 28">
            <a:extLst>
              <a:ext uri="{FF2B5EF4-FFF2-40B4-BE49-F238E27FC236}">
                <a16:creationId xmlns:a16="http://schemas.microsoft.com/office/drawing/2014/main" id="{7B2D7108-1738-4B5D-9870-542D32ED0D15}"/>
              </a:ext>
            </a:extLst>
          </p:cNvPr>
          <p:cNvSpPr/>
          <p:nvPr userDrawn="1"/>
        </p:nvSpPr>
        <p:spPr>
          <a:xfrm>
            <a:off x="2783502" y="4821872"/>
            <a:ext cx="108000" cy="108000"/>
          </a:xfrm>
          <a:prstGeom prst="rect">
            <a:avLst/>
          </a:prstGeom>
          <a:solidFill>
            <a:srgbClr val="00B050">
              <a:alpha val="60000"/>
            </a:srgb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4" name="Tekstiruutu 29">
            <a:extLst>
              <a:ext uri="{FF2B5EF4-FFF2-40B4-BE49-F238E27FC236}">
                <a16:creationId xmlns:a16="http://schemas.microsoft.com/office/drawing/2014/main" id="{06338D8D-8A08-40FC-A28F-0B871CFB5D80}"/>
              </a:ext>
            </a:extLst>
          </p:cNvPr>
          <p:cNvSpPr txBox="1"/>
          <p:nvPr userDrawn="1"/>
        </p:nvSpPr>
        <p:spPr>
          <a:xfrm>
            <a:off x="5175949" y="4822011"/>
            <a:ext cx="1620636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Kehitettävä liiketoimintakyvykkyys</a:t>
            </a:r>
          </a:p>
        </p:txBody>
      </p:sp>
      <p:sp>
        <p:nvSpPr>
          <p:cNvPr id="55" name="Suorakulmio: Taitettu kulma 30">
            <a:extLst>
              <a:ext uri="{FF2B5EF4-FFF2-40B4-BE49-F238E27FC236}">
                <a16:creationId xmlns:a16="http://schemas.microsoft.com/office/drawing/2014/main" id="{9C762FD2-54D5-45EA-846E-B9F500D74556}"/>
              </a:ext>
            </a:extLst>
          </p:cNvPr>
          <p:cNvSpPr/>
          <p:nvPr userDrawn="1"/>
        </p:nvSpPr>
        <p:spPr>
          <a:xfrm>
            <a:off x="4914144" y="4821872"/>
            <a:ext cx="108000" cy="108000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6" name="Suorakulmio: Taitettu kulma 31">
            <a:extLst>
              <a:ext uri="{FF2B5EF4-FFF2-40B4-BE49-F238E27FC236}">
                <a16:creationId xmlns:a16="http://schemas.microsoft.com/office/drawing/2014/main" id="{F862CDC7-67F9-4C77-B6DE-788096A1EB06}"/>
              </a:ext>
            </a:extLst>
          </p:cNvPr>
          <p:cNvSpPr/>
          <p:nvPr userDrawn="1"/>
        </p:nvSpPr>
        <p:spPr>
          <a:xfrm>
            <a:off x="932630" y="4821872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7" name="Suorakulmio: Taitettu kulma 32">
            <a:extLst>
              <a:ext uri="{FF2B5EF4-FFF2-40B4-BE49-F238E27FC236}">
                <a16:creationId xmlns:a16="http://schemas.microsoft.com/office/drawing/2014/main" id="{9EE684D5-4463-4CBD-A024-69A53E956D1B}"/>
              </a:ext>
            </a:extLst>
          </p:cNvPr>
          <p:cNvSpPr/>
          <p:nvPr userDrawn="1"/>
        </p:nvSpPr>
        <p:spPr>
          <a:xfrm>
            <a:off x="926340" y="4983048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8" name="Suorakulmio: Taitettu kulma 34">
            <a:extLst>
              <a:ext uri="{FF2B5EF4-FFF2-40B4-BE49-F238E27FC236}">
                <a16:creationId xmlns:a16="http://schemas.microsoft.com/office/drawing/2014/main" id="{34055E54-9FC3-4A7E-BF4E-07540CB4D559}"/>
              </a:ext>
            </a:extLst>
          </p:cNvPr>
          <p:cNvSpPr/>
          <p:nvPr userDrawn="1"/>
        </p:nvSpPr>
        <p:spPr>
          <a:xfrm>
            <a:off x="2783502" y="4983048"/>
            <a:ext cx="108000" cy="108000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sp>
        <p:nvSpPr>
          <p:cNvPr id="59" name="Tekstiruutu 29">
            <a:extLst>
              <a:ext uri="{FF2B5EF4-FFF2-40B4-BE49-F238E27FC236}">
                <a16:creationId xmlns:a16="http://schemas.microsoft.com/office/drawing/2014/main" id="{3A994B45-75BB-4164-9EB5-A8C4F6F18A46}"/>
              </a:ext>
            </a:extLst>
          </p:cNvPr>
          <p:cNvSpPr txBox="1"/>
          <p:nvPr userDrawn="1"/>
        </p:nvSpPr>
        <p:spPr>
          <a:xfrm>
            <a:off x="5175949" y="4983048"/>
            <a:ext cx="148758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700" b="1" i="0" dirty="0">
                <a:latin typeface="+mn-lt"/>
              </a:rPr>
              <a:t>Poistuva liiketoimintakyvykkyys</a:t>
            </a:r>
          </a:p>
        </p:txBody>
      </p:sp>
      <p:sp>
        <p:nvSpPr>
          <p:cNvPr id="60" name="Suorakulmio: Taitettu kulma 30">
            <a:extLst>
              <a:ext uri="{FF2B5EF4-FFF2-40B4-BE49-F238E27FC236}">
                <a16:creationId xmlns:a16="http://schemas.microsoft.com/office/drawing/2014/main" id="{BE813DE6-3914-4E54-B34D-A1B6E7E35685}"/>
              </a:ext>
            </a:extLst>
          </p:cNvPr>
          <p:cNvSpPr/>
          <p:nvPr userDrawn="1"/>
        </p:nvSpPr>
        <p:spPr>
          <a:xfrm>
            <a:off x="4914144" y="4982909"/>
            <a:ext cx="108000" cy="1080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000" rIns="0" bIns="18000" rtlCol="0" anchor="ctr"/>
          <a:lstStyle/>
          <a:p>
            <a:endParaRPr lang="fi-FI" sz="700">
              <a:solidFill>
                <a:schemeClr val="tx1"/>
              </a:solidFill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FC6CE61-17F4-40CD-8274-F8F76136F9D1}"/>
              </a:ext>
            </a:extLst>
          </p:cNvPr>
          <p:cNvCxnSpPr>
            <a:cxnSpLocks/>
          </p:cNvCxnSpPr>
          <p:nvPr userDrawn="1"/>
        </p:nvCxnSpPr>
        <p:spPr>
          <a:xfrm>
            <a:off x="4914144" y="5036909"/>
            <a:ext cx="108000" cy="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27679AE-4D33-46B4-8360-E978516BC833}"/>
              </a:ext>
            </a:extLst>
          </p:cNvPr>
          <p:cNvCxnSpPr>
            <a:cxnSpLocks/>
          </p:cNvCxnSpPr>
          <p:nvPr userDrawn="1"/>
        </p:nvCxnSpPr>
        <p:spPr>
          <a:xfrm>
            <a:off x="4968144" y="4982909"/>
            <a:ext cx="0" cy="108000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40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96D8E4-646B-4D1C-AFFF-23F148DCF0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12291805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59" imgH="360" progId="TCLayout.ActiveDocument.1">
                  <p:embed/>
                </p:oleObj>
              </mc:Choice>
              <mc:Fallback>
                <p:oleObj name="think-cell Slide" r:id="rId25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96D8E4-646B-4D1C-AFFF-23F148DCF0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68C34A-13F9-465C-A30F-92A4CD9487B3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7585949" cy="8087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467544" y="1203598"/>
            <a:ext cx="8208912" cy="33123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</a:t>
            </a:r>
            <a:r>
              <a:rPr lang="fi-FI" err="1"/>
              <a:t>level</a:t>
            </a:r>
            <a:endParaRPr lang="fi-FI"/>
          </a:p>
          <a:p>
            <a:pPr lvl="3"/>
            <a:r>
              <a:rPr lang="fi-FI" err="1"/>
              <a:t>Fourth</a:t>
            </a:r>
            <a:r>
              <a:rPr lang="fi-FI"/>
              <a:t> </a:t>
            </a:r>
            <a:r>
              <a:rPr lang="fi-FI" err="1"/>
              <a:t>level</a:t>
            </a:r>
            <a:endParaRPr lang="fi-FI"/>
          </a:p>
          <a:p>
            <a:pPr lvl="0"/>
            <a:endParaRPr lang="fi-FI"/>
          </a:p>
          <a:p>
            <a:pPr lvl="0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5F01D-9A2F-49E9-9D30-FEF2F5D30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F38150-8514-4CDF-B21A-D8868D71D804}"/>
              </a:ext>
            </a:extLst>
          </p:cNvPr>
          <p:cNvSpPr/>
          <p:nvPr userDrawn="1"/>
        </p:nvSpPr>
        <p:spPr>
          <a:xfrm>
            <a:off x="8966198" y="-370418"/>
            <a:ext cx="180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B3807D-6CF9-4EC3-8E03-22CFC0B917C0}"/>
              </a:ext>
            </a:extLst>
          </p:cNvPr>
          <p:cNvSpPr/>
          <p:nvPr userDrawn="1"/>
        </p:nvSpPr>
        <p:spPr>
          <a:xfrm>
            <a:off x="9144000" y="-1"/>
            <a:ext cx="360000" cy="23360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C2691725-1CA0-4CDF-9848-A3D7C1103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7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51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37" r:id="rId1"/>
    <p:sldLayoutId id="2147486092" r:id="rId2"/>
    <p:sldLayoutId id="2147486094" r:id="rId3"/>
    <p:sldLayoutId id="2147486083" r:id="rId4"/>
    <p:sldLayoutId id="2147486093" r:id="rId5"/>
    <p:sldLayoutId id="2147486081" r:id="rId6"/>
    <p:sldLayoutId id="2147486075" r:id="rId7"/>
    <p:sldLayoutId id="2147486074" r:id="rId8"/>
    <p:sldLayoutId id="2147486086" r:id="rId9"/>
    <p:sldLayoutId id="2147486087" r:id="rId10"/>
    <p:sldLayoutId id="2147486084" r:id="rId11"/>
    <p:sldLayoutId id="2147486085" r:id="rId12"/>
    <p:sldLayoutId id="2147486173" r:id="rId13"/>
    <p:sldLayoutId id="2147486209" r:id="rId14"/>
    <p:sldLayoutId id="2147486210" r:id="rId15"/>
    <p:sldLayoutId id="2147486211" r:id="rId16"/>
    <p:sldLayoutId id="2147486179" r:id="rId17"/>
    <p:sldLayoutId id="2147486082" r:id="rId18"/>
    <p:sldLayoutId id="2147486212" r:id="rId19"/>
    <p:sldLayoutId id="2147486213" r:id="rId20"/>
    <p:sldLayoutId id="2147486214" r:id="rId2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tx1"/>
          </a:solidFill>
          <a:latin typeface="+mj-lt"/>
          <a:ea typeface="+mj-ea"/>
          <a:cs typeface="Arial Black"/>
        </a:defRPr>
      </a:lvl1pPr>
    </p:titleStyle>
    <p:bodyStyle>
      <a:lvl1pPr marL="179388" indent="-179388" algn="l" defTabSz="457200" rtl="0" eaLnBrk="1" latinLnBrk="0" hangingPunct="1">
        <a:spcBef>
          <a:spcPct val="20000"/>
        </a:spcBef>
        <a:buFont typeface="Lucida Grande"/>
        <a:buChar char="-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357188" indent="-17780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4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536575" indent="-17145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720725" indent="-17145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1828800" indent="0" algn="ctr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4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5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163C6FD2-269D-41DA-9DF1-EAFF7DA2D7D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23193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848" imgH="631" progId="TCLayout.ActiveDocument.1">
                  <p:embed/>
                </p:oleObj>
              </mc:Choice>
              <mc:Fallback>
                <p:oleObj name="think-cell Slide" r:id="rId4" imgW="848" imgH="63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163C6FD2-269D-41DA-9DF1-EAFF7DA2D7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66577EE-F7BE-46C6-B8E1-E644A65B7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TK02-020 Liiketoimintakyvykkyyskartta</a:t>
            </a:r>
            <a:endParaRPr kumimoji="0" lang="en-GB" sz="5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067C678-CB6B-4BCF-AA36-31EB2CF0C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E33D708-6D4F-4D14-98BC-1E26A85042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B994B5E-1387-49E3-8869-82BF0278BB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5F29D75-F45C-4060-BCC5-14300544B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1" name="Picture 2" descr="Service Tool icon on white background 2386433 Vector Art at Vecteezy">
            <a:extLst>
              <a:ext uri="{FF2B5EF4-FFF2-40B4-BE49-F238E27FC236}">
                <a16:creationId xmlns:a16="http://schemas.microsoft.com/office/drawing/2014/main" id="{CD92153B-3FC2-464C-8DD6-8839035FB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833" y="25792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87BEEB-492D-4A20-B53A-20D5C928DC8C}"/>
              </a:ext>
            </a:extLst>
          </p:cNvPr>
          <p:cNvSpPr txBox="1"/>
          <p:nvPr/>
        </p:nvSpPr>
        <p:spPr>
          <a:xfrm>
            <a:off x="521494" y="276226"/>
            <a:ext cx="8371284" cy="27027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fi-FI" sz="1050" spc="22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LIIKETOIMINTAKYVYKKYYS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0E7181-690F-4CD5-AFED-670C41F066D1}"/>
              </a:ext>
            </a:extLst>
          </p:cNvPr>
          <p:cNvSpPr txBox="1"/>
          <p:nvPr/>
        </p:nvSpPr>
        <p:spPr>
          <a:xfrm>
            <a:off x="502444" y="546497"/>
            <a:ext cx="6823266" cy="96629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fi-FI" sz="2400" b="1" dirty="0">
                <a:solidFill>
                  <a:srgbClr val="0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LIIKETOIMINTAKYVYKKYYSKARTTA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C9CA0BB-1B46-4131-BFDD-EDB0F21F10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3898" y="1427142"/>
            <a:ext cx="3431523" cy="316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4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13689AA-9BBA-4D3C-8391-DD5BEDD0E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5E79E3-17E5-4B5A-8CE4-FA5A82716DF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8D01090-F1CE-4B5F-B095-25B3450E4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TK02-020 Liiketoimintakyvykkyyskartta</a:t>
            </a:r>
            <a:endParaRPr kumimoji="0" lang="en-GB" sz="5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063160-34A7-46C9-B003-CD4F3F583B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orakulmio: Taitettu kulma 4">
            <a:extLst>
              <a:ext uri="{FF2B5EF4-FFF2-40B4-BE49-F238E27FC236}">
                <a16:creationId xmlns:a16="http://schemas.microsoft.com/office/drawing/2014/main" id="{2082E06E-C349-4640-883C-70C72A52A442}"/>
              </a:ext>
            </a:extLst>
          </p:cNvPr>
          <p:cNvSpPr/>
          <p:nvPr/>
        </p:nvSpPr>
        <p:spPr>
          <a:xfrm>
            <a:off x="1218747" y="1232508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i-FI" sz="1000" dirty="0">
                <a:solidFill>
                  <a:srgbClr val="000000"/>
                </a:solidFill>
                <a:latin typeface="Georgia"/>
              </a:rPr>
              <a:t>Tuote/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Palvelu-portfolion hallinta</a:t>
            </a:r>
          </a:p>
        </p:txBody>
      </p:sp>
      <p:sp>
        <p:nvSpPr>
          <p:cNvPr id="9" name="Suorakulmio: Taitettu kulma 8">
            <a:extLst>
              <a:ext uri="{FF2B5EF4-FFF2-40B4-BE49-F238E27FC236}">
                <a16:creationId xmlns:a16="http://schemas.microsoft.com/office/drawing/2014/main" id="{E7C69EA4-0D46-4169-9547-224BA8B76D1C}"/>
              </a:ext>
            </a:extLst>
          </p:cNvPr>
          <p:cNvSpPr/>
          <p:nvPr/>
        </p:nvSpPr>
        <p:spPr>
          <a:xfrm>
            <a:off x="1218757" y="1955726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Ohjelmisto-kehitys</a:t>
            </a:r>
          </a:p>
        </p:txBody>
      </p:sp>
      <p:sp>
        <p:nvSpPr>
          <p:cNvPr id="13" name="Suorakulmio: Taitettu kulma 12">
            <a:extLst>
              <a:ext uri="{FF2B5EF4-FFF2-40B4-BE49-F238E27FC236}">
                <a16:creationId xmlns:a16="http://schemas.microsoft.com/office/drawing/2014/main" id="{B02C2A92-E160-47F7-8662-FFEC39D8ADBF}"/>
              </a:ext>
            </a:extLst>
          </p:cNvPr>
          <p:cNvSpPr/>
          <p:nvPr/>
        </p:nvSpPr>
        <p:spPr>
          <a:xfrm>
            <a:off x="2265014" y="1232509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Omien Tuotekehitys-resurssien hallinta</a:t>
            </a:r>
          </a:p>
        </p:txBody>
      </p:sp>
      <p:sp>
        <p:nvSpPr>
          <p:cNvPr id="4" name="Suorakulmio: Taitettu kulma 3">
            <a:extLst>
              <a:ext uri="{FF2B5EF4-FFF2-40B4-BE49-F238E27FC236}">
                <a16:creationId xmlns:a16="http://schemas.microsoft.com/office/drawing/2014/main" id="{ADF1F080-A969-46C7-B514-5D51575D4572}"/>
              </a:ext>
            </a:extLst>
          </p:cNvPr>
          <p:cNvSpPr/>
          <p:nvPr/>
        </p:nvSpPr>
        <p:spPr>
          <a:xfrm>
            <a:off x="2253493" y="1938665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Ulkoisten Tuotekehitys-resurssien hallinta</a:t>
            </a:r>
          </a:p>
        </p:txBody>
      </p:sp>
      <p:sp>
        <p:nvSpPr>
          <p:cNvPr id="6" name="Suorakulmio: Taitettu kulma 5">
            <a:extLst>
              <a:ext uri="{FF2B5EF4-FFF2-40B4-BE49-F238E27FC236}">
                <a16:creationId xmlns:a16="http://schemas.microsoft.com/office/drawing/2014/main" id="{F7A489D1-A7F7-4C49-9FA6-BDAB7DFE4181}"/>
              </a:ext>
            </a:extLst>
          </p:cNvPr>
          <p:cNvSpPr/>
          <p:nvPr/>
        </p:nvSpPr>
        <p:spPr>
          <a:xfrm>
            <a:off x="3311281" y="1938666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Tuotteen/ palvelun lanseeraus</a:t>
            </a:r>
          </a:p>
        </p:txBody>
      </p:sp>
      <p:sp>
        <p:nvSpPr>
          <p:cNvPr id="8" name="Suorakulmio: Taitettu kulma 7">
            <a:extLst>
              <a:ext uri="{FF2B5EF4-FFF2-40B4-BE49-F238E27FC236}">
                <a16:creationId xmlns:a16="http://schemas.microsoft.com/office/drawing/2014/main" id="{2D7CB73E-7C29-454F-8E35-5618B164BF91}"/>
              </a:ext>
            </a:extLst>
          </p:cNvPr>
          <p:cNvSpPr/>
          <p:nvPr/>
        </p:nvSpPr>
        <p:spPr>
          <a:xfrm>
            <a:off x="3311281" y="1232509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Fyysisen tuotteen kehitys</a:t>
            </a:r>
          </a:p>
        </p:txBody>
      </p:sp>
      <p:sp>
        <p:nvSpPr>
          <p:cNvPr id="47" name="Suorakulmio: Taitettu kulma 46">
            <a:extLst>
              <a:ext uri="{FF2B5EF4-FFF2-40B4-BE49-F238E27FC236}">
                <a16:creationId xmlns:a16="http://schemas.microsoft.com/office/drawing/2014/main" id="{32B27359-74D3-432D-A241-CCA45AB79E45}"/>
              </a:ext>
            </a:extLst>
          </p:cNvPr>
          <p:cNvSpPr/>
          <p:nvPr/>
        </p:nvSpPr>
        <p:spPr>
          <a:xfrm>
            <a:off x="5795557" y="1201505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Toimittaja-kunnan hallinta</a:t>
            </a:r>
          </a:p>
        </p:txBody>
      </p:sp>
      <p:sp>
        <p:nvSpPr>
          <p:cNvPr id="49" name="Suorakulmio: Taitettu kulma 48">
            <a:extLst>
              <a:ext uri="{FF2B5EF4-FFF2-40B4-BE49-F238E27FC236}">
                <a16:creationId xmlns:a16="http://schemas.microsoft.com/office/drawing/2014/main" id="{F1A3C6F8-970F-4E64-ABBB-629C68C08822}"/>
              </a:ext>
            </a:extLst>
          </p:cNvPr>
          <p:cNvSpPr/>
          <p:nvPr/>
        </p:nvSpPr>
        <p:spPr>
          <a:xfrm>
            <a:off x="4760821" y="1938665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Fyysisen tuotteen toimittaminen</a:t>
            </a:r>
          </a:p>
        </p:txBody>
      </p:sp>
      <p:sp>
        <p:nvSpPr>
          <p:cNvPr id="51" name="Suorakulmio: Taitettu kulma 50">
            <a:extLst>
              <a:ext uri="{FF2B5EF4-FFF2-40B4-BE49-F238E27FC236}">
                <a16:creationId xmlns:a16="http://schemas.microsoft.com/office/drawing/2014/main" id="{F8950CEC-5C9E-4FAB-83C7-8EF9EC2BFB9E}"/>
              </a:ext>
            </a:extLst>
          </p:cNvPr>
          <p:cNvSpPr/>
          <p:nvPr/>
        </p:nvSpPr>
        <p:spPr>
          <a:xfrm>
            <a:off x="4760811" y="1185762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Kysynnän ja tarjonnan suunnittelu</a:t>
            </a:r>
          </a:p>
        </p:txBody>
      </p:sp>
      <p:sp>
        <p:nvSpPr>
          <p:cNvPr id="53" name="Suorakulmio: Taitettu kulma 52">
            <a:extLst>
              <a:ext uri="{FF2B5EF4-FFF2-40B4-BE49-F238E27FC236}">
                <a16:creationId xmlns:a16="http://schemas.microsoft.com/office/drawing/2014/main" id="{98FE246D-7886-4773-8662-21C05F6FF908}"/>
              </a:ext>
            </a:extLst>
          </p:cNvPr>
          <p:cNvSpPr/>
          <p:nvPr/>
        </p:nvSpPr>
        <p:spPr>
          <a:xfrm>
            <a:off x="5795557" y="1921604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Digitaalisen tuotteen toimitta-</a:t>
            </a:r>
            <a:r>
              <a:rPr kumimoji="0" lang="fi-FI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minen</a:t>
            </a: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5" name="Suorakulmio: Taitettu kulma 54">
            <a:extLst>
              <a:ext uri="{FF2B5EF4-FFF2-40B4-BE49-F238E27FC236}">
                <a16:creationId xmlns:a16="http://schemas.microsoft.com/office/drawing/2014/main" id="{7C5E1C4C-E861-42D6-88D3-EAFA84E78B5A}"/>
              </a:ext>
            </a:extLst>
          </p:cNvPr>
          <p:cNvSpPr/>
          <p:nvPr/>
        </p:nvSpPr>
        <p:spPr>
          <a:xfrm>
            <a:off x="6853345" y="1921605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Tuki-palveluiden tarjoaminen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/Palvelun tuottaminen</a:t>
            </a:r>
          </a:p>
        </p:txBody>
      </p:sp>
      <p:sp>
        <p:nvSpPr>
          <p:cNvPr id="57" name="Suorakulmio: Taitettu kulma 56">
            <a:extLst>
              <a:ext uri="{FF2B5EF4-FFF2-40B4-BE49-F238E27FC236}">
                <a16:creationId xmlns:a16="http://schemas.microsoft.com/office/drawing/2014/main" id="{E3AC35EB-822E-4C98-9D55-C549AF7EF0A8}"/>
              </a:ext>
            </a:extLst>
          </p:cNvPr>
          <p:cNvSpPr/>
          <p:nvPr/>
        </p:nvSpPr>
        <p:spPr>
          <a:xfrm>
            <a:off x="6853345" y="1215448"/>
            <a:ext cx="872582" cy="659253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Tuotteiden valmistus</a:t>
            </a:r>
          </a:p>
        </p:txBody>
      </p:sp>
      <p:sp>
        <p:nvSpPr>
          <p:cNvPr id="59" name="Suorakulmio: Taitettu kulma 58">
            <a:extLst>
              <a:ext uri="{FF2B5EF4-FFF2-40B4-BE49-F238E27FC236}">
                <a16:creationId xmlns:a16="http://schemas.microsoft.com/office/drawing/2014/main" id="{8DCCA93A-9184-48E1-980B-709668C67966}"/>
              </a:ext>
            </a:extLst>
          </p:cNvPr>
          <p:cNvSpPr/>
          <p:nvPr/>
        </p:nvSpPr>
        <p:spPr>
          <a:xfrm>
            <a:off x="2260578" y="3073704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Jakelija-verkoston hallinta/</a:t>
            </a:r>
            <a:b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Asiakastuki</a:t>
            </a:r>
          </a:p>
        </p:txBody>
      </p:sp>
      <p:sp>
        <p:nvSpPr>
          <p:cNvPr id="61" name="Suorakulmio: Taitettu kulma 60">
            <a:extLst>
              <a:ext uri="{FF2B5EF4-FFF2-40B4-BE49-F238E27FC236}">
                <a16:creationId xmlns:a16="http://schemas.microsoft.com/office/drawing/2014/main" id="{4E4768D7-F755-490F-B537-D56E6C1B356D}"/>
              </a:ext>
            </a:extLst>
          </p:cNvPr>
          <p:cNvSpPr/>
          <p:nvPr/>
        </p:nvSpPr>
        <p:spPr>
          <a:xfrm>
            <a:off x="3328097" y="3073702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Suoramyynti kuluttajille/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yrityksille</a:t>
            </a:r>
          </a:p>
        </p:txBody>
      </p:sp>
      <p:sp>
        <p:nvSpPr>
          <p:cNvPr id="63" name="Suorakulmio: Taitettu kulma 62">
            <a:extLst>
              <a:ext uri="{FF2B5EF4-FFF2-40B4-BE49-F238E27FC236}">
                <a16:creationId xmlns:a16="http://schemas.microsoft.com/office/drawing/2014/main" id="{944A652B-C7B7-4C81-8C57-FF1885719DA0}"/>
              </a:ext>
            </a:extLst>
          </p:cNvPr>
          <p:cNvSpPr/>
          <p:nvPr/>
        </p:nvSpPr>
        <p:spPr>
          <a:xfrm>
            <a:off x="1207231" y="3796921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Brändin hallinta</a:t>
            </a:r>
          </a:p>
        </p:txBody>
      </p:sp>
      <p:sp>
        <p:nvSpPr>
          <p:cNvPr id="65" name="Suorakulmio: Taitettu kulma 64">
            <a:extLst>
              <a:ext uri="{FF2B5EF4-FFF2-40B4-BE49-F238E27FC236}">
                <a16:creationId xmlns:a16="http://schemas.microsoft.com/office/drawing/2014/main" id="{F1DB3420-030E-4CAB-9799-6396E1CF7C1D}"/>
              </a:ext>
            </a:extLst>
          </p:cNvPr>
          <p:cNvSpPr/>
          <p:nvPr/>
        </p:nvSpPr>
        <p:spPr>
          <a:xfrm>
            <a:off x="2246195" y="3796921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Myynnin johtaminen</a:t>
            </a:r>
          </a:p>
        </p:txBody>
      </p:sp>
      <p:sp>
        <p:nvSpPr>
          <p:cNvPr id="67" name="Suorakulmio: Taitettu kulma 66">
            <a:extLst>
              <a:ext uri="{FF2B5EF4-FFF2-40B4-BE49-F238E27FC236}">
                <a16:creationId xmlns:a16="http://schemas.microsoft.com/office/drawing/2014/main" id="{C4DC000A-64F2-438A-B63A-EFCB3233DE85}"/>
              </a:ext>
            </a:extLst>
          </p:cNvPr>
          <p:cNvSpPr/>
          <p:nvPr/>
        </p:nvSpPr>
        <p:spPr>
          <a:xfrm>
            <a:off x="3311281" y="3795870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Datan kerääminen ja hallinta</a:t>
            </a:r>
          </a:p>
        </p:txBody>
      </p:sp>
      <p:sp>
        <p:nvSpPr>
          <p:cNvPr id="69" name="Suorakulmio: Taitettu kulma 68">
            <a:extLst>
              <a:ext uri="{FF2B5EF4-FFF2-40B4-BE49-F238E27FC236}">
                <a16:creationId xmlns:a16="http://schemas.microsoft.com/office/drawing/2014/main" id="{E40F1D2C-59EB-4765-A172-40915ADE621F}"/>
              </a:ext>
            </a:extLst>
          </p:cNvPr>
          <p:cNvSpPr/>
          <p:nvPr/>
        </p:nvSpPr>
        <p:spPr>
          <a:xfrm>
            <a:off x="1218747" y="3073702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Tuotteiden</a:t>
            </a: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/palveluiden markkinointi ja hinnoittelu</a:t>
            </a:r>
          </a:p>
        </p:txBody>
      </p:sp>
      <p:sp>
        <p:nvSpPr>
          <p:cNvPr id="71" name="Suorakulmio: Taitettu kulma 70">
            <a:extLst>
              <a:ext uri="{FF2B5EF4-FFF2-40B4-BE49-F238E27FC236}">
                <a16:creationId xmlns:a16="http://schemas.microsoft.com/office/drawing/2014/main" id="{DF3BE8FF-F063-4B02-A0AE-69A3CE5BCDE9}"/>
              </a:ext>
            </a:extLst>
          </p:cNvPr>
          <p:cNvSpPr/>
          <p:nvPr/>
        </p:nvSpPr>
        <p:spPr>
          <a:xfrm>
            <a:off x="4760811" y="3073703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Strategian luominen ja toteuttaminen</a:t>
            </a:r>
          </a:p>
        </p:txBody>
      </p:sp>
      <p:sp>
        <p:nvSpPr>
          <p:cNvPr id="73" name="Suorakulmio: Taitettu kulma 72">
            <a:extLst>
              <a:ext uri="{FF2B5EF4-FFF2-40B4-BE49-F238E27FC236}">
                <a16:creationId xmlns:a16="http://schemas.microsoft.com/office/drawing/2014/main" id="{DC3C00D4-2ECC-4666-8681-03DAF11D40C2}"/>
              </a:ext>
            </a:extLst>
          </p:cNvPr>
          <p:cNvSpPr/>
          <p:nvPr/>
        </p:nvSpPr>
        <p:spPr>
          <a:xfrm>
            <a:off x="6803501" y="3834989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Tieto-varantojen hallinta</a:t>
            </a:r>
          </a:p>
        </p:txBody>
      </p:sp>
      <p:sp>
        <p:nvSpPr>
          <p:cNvPr id="75" name="Suorakulmio: Taitettu kulma 74">
            <a:extLst>
              <a:ext uri="{FF2B5EF4-FFF2-40B4-BE49-F238E27FC236}">
                <a16:creationId xmlns:a16="http://schemas.microsoft.com/office/drawing/2014/main" id="{2B41819D-8759-4C5D-9E25-403D2DBE21E0}"/>
              </a:ext>
            </a:extLst>
          </p:cNvPr>
          <p:cNvSpPr/>
          <p:nvPr/>
        </p:nvSpPr>
        <p:spPr>
          <a:xfrm>
            <a:off x="5807078" y="3073704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Oikeanlaisten resurssien hankkiminen</a:t>
            </a:r>
          </a:p>
        </p:txBody>
      </p:sp>
      <p:sp>
        <p:nvSpPr>
          <p:cNvPr id="77" name="Suorakulmio: Taitettu kulma 76">
            <a:extLst>
              <a:ext uri="{FF2B5EF4-FFF2-40B4-BE49-F238E27FC236}">
                <a16:creationId xmlns:a16="http://schemas.microsoft.com/office/drawing/2014/main" id="{658966CF-B76D-4B42-9485-0F1A1839BD7B}"/>
              </a:ext>
            </a:extLst>
          </p:cNvPr>
          <p:cNvSpPr/>
          <p:nvPr/>
        </p:nvSpPr>
        <p:spPr>
          <a:xfrm>
            <a:off x="4773708" y="3826606"/>
            <a:ext cx="872582" cy="6592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Tavoitteiden asettaminen ja seuranta </a:t>
            </a:r>
          </a:p>
        </p:txBody>
      </p:sp>
      <p:sp>
        <p:nvSpPr>
          <p:cNvPr id="79" name="Suorakulmio: Taitettu kulma 78">
            <a:extLst>
              <a:ext uri="{FF2B5EF4-FFF2-40B4-BE49-F238E27FC236}">
                <a16:creationId xmlns:a16="http://schemas.microsoft.com/office/drawing/2014/main" id="{3F933A19-0511-4350-B175-0488A58665B3}"/>
              </a:ext>
            </a:extLst>
          </p:cNvPr>
          <p:cNvSpPr/>
          <p:nvPr/>
        </p:nvSpPr>
        <p:spPr>
          <a:xfrm>
            <a:off x="6803501" y="3099940"/>
            <a:ext cx="872582" cy="659253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Yhteistyön ja </a:t>
            </a:r>
            <a:r>
              <a:rPr kumimoji="0" lang="fi-FI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inno-vaatioiden</a:t>
            </a: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hallinta</a:t>
            </a:r>
          </a:p>
        </p:txBody>
      </p:sp>
      <p:sp>
        <p:nvSpPr>
          <p:cNvPr id="81" name="Suorakulmio: Taitettu kulma 80">
            <a:extLst>
              <a:ext uri="{FF2B5EF4-FFF2-40B4-BE49-F238E27FC236}">
                <a16:creationId xmlns:a16="http://schemas.microsoft.com/office/drawing/2014/main" id="{42A9EBD7-C697-41D4-B77D-F2E9C10C0673}"/>
              </a:ext>
            </a:extLst>
          </p:cNvPr>
          <p:cNvSpPr/>
          <p:nvPr/>
        </p:nvSpPr>
        <p:spPr>
          <a:xfrm>
            <a:off x="5795557" y="3826606"/>
            <a:ext cx="872582" cy="659253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Suorituksen johtaminen </a:t>
            </a:r>
          </a:p>
        </p:txBody>
      </p:sp>
      <p:sp>
        <p:nvSpPr>
          <p:cNvPr id="36" name="Tekstiruutu 15">
            <a:extLst>
              <a:ext uri="{FF2B5EF4-FFF2-40B4-BE49-F238E27FC236}">
                <a16:creationId xmlns:a16="http://schemas.microsoft.com/office/drawing/2014/main" id="{634890FE-FAC3-4668-9DBA-4A69BF3DB0FA}"/>
              </a:ext>
            </a:extLst>
          </p:cNvPr>
          <p:cNvSpPr txBox="1"/>
          <p:nvPr/>
        </p:nvSpPr>
        <p:spPr>
          <a:xfrm>
            <a:off x="2148642" y="920149"/>
            <a:ext cx="10964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 dirty="0">
                <a:latin typeface="+mn-lt"/>
              </a:rPr>
              <a:t>Kehittäminen</a:t>
            </a:r>
          </a:p>
        </p:txBody>
      </p:sp>
      <p:sp>
        <p:nvSpPr>
          <p:cNvPr id="37" name="Tekstiruutu 17">
            <a:extLst>
              <a:ext uri="{FF2B5EF4-FFF2-40B4-BE49-F238E27FC236}">
                <a16:creationId xmlns:a16="http://schemas.microsoft.com/office/drawing/2014/main" id="{50BEBBD0-1CC3-4ABC-BB9B-705561FB82BD}"/>
              </a:ext>
            </a:extLst>
          </p:cNvPr>
          <p:cNvSpPr txBox="1"/>
          <p:nvPr/>
        </p:nvSpPr>
        <p:spPr>
          <a:xfrm>
            <a:off x="5795557" y="920149"/>
            <a:ext cx="10323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 dirty="0">
                <a:latin typeface="+mn-lt"/>
              </a:rPr>
              <a:t>Tuottaminen</a:t>
            </a:r>
          </a:p>
        </p:txBody>
      </p:sp>
      <p:sp>
        <p:nvSpPr>
          <p:cNvPr id="38" name="Tekstiruutu 19">
            <a:extLst>
              <a:ext uri="{FF2B5EF4-FFF2-40B4-BE49-F238E27FC236}">
                <a16:creationId xmlns:a16="http://schemas.microsoft.com/office/drawing/2014/main" id="{606A6425-76E3-4A69-8D74-1D9C294700AC}"/>
              </a:ext>
            </a:extLst>
          </p:cNvPr>
          <p:cNvSpPr txBox="1"/>
          <p:nvPr/>
        </p:nvSpPr>
        <p:spPr>
          <a:xfrm>
            <a:off x="1366695" y="2817536"/>
            <a:ext cx="260648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Asiakasrajapinnassa toimiminen</a:t>
            </a:r>
          </a:p>
        </p:txBody>
      </p:sp>
      <p:sp>
        <p:nvSpPr>
          <p:cNvPr id="39" name="Tekstiruutu 21">
            <a:extLst>
              <a:ext uri="{FF2B5EF4-FFF2-40B4-BE49-F238E27FC236}">
                <a16:creationId xmlns:a16="http://schemas.microsoft.com/office/drawing/2014/main" id="{43F232A4-4772-4EF8-A853-E9160DA03C52}"/>
              </a:ext>
            </a:extLst>
          </p:cNvPr>
          <p:cNvSpPr txBox="1"/>
          <p:nvPr/>
        </p:nvSpPr>
        <p:spPr>
          <a:xfrm>
            <a:off x="4988837" y="2817536"/>
            <a:ext cx="21913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200" b="1" i="0">
                <a:latin typeface="+mn-lt"/>
              </a:rPr>
              <a:t>Liiketoiminnan johtaminen</a:t>
            </a:r>
          </a:p>
        </p:txBody>
      </p:sp>
    </p:spTree>
    <p:extLst>
      <p:ext uri="{BB962C8B-B14F-4D97-AF65-F5344CB8AC3E}">
        <p14:creationId xmlns:p14="http://schemas.microsoft.com/office/powerpoint/2010/main" val="1807866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3E3179D8-85FC-BEE1-A2BF-89C5D1A6D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Tason 2 kyvykkyydet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1B1D460B-C04E-B7E5-BC98-A61F07900F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4543" y="1220283"/>
            <a:ext cx="8179905" cy="2649588"/>
          </a:xfrm>
        </p:spPr>
        <p:txBody>
          <a:bodyPr/>
          <a:lstStyle/>
          <a:p>
            <a:r>
              <a:rPr lang="fi-FI" dirty="0"/>
              <a:t>Seuraavat täyttöpohjat täsmentävät kehittämisen, toimittamisen, asiakasrajapinnassa toimimisen ja liiketoiminnan johtamisen kyvykkyyksiä. Pohjissa on kohdat kaikille kyvykkyyksille, mutta voit keskittyä yrityksesi kannalta oleellisimpiin kyvykkyyksiin. Eli niihin, jotka tarvitsevat eniten työstöä.</a:t>
            </a:r>
          </a:p>
          <a:p>
            <a:endParaRPr lang="fi-FI" dirty="0"/>
          </a:p>
          <a:p>
            <a:r>
              <a:rPr lang="fi-FI" dirty="0"/>
              <a:t>Tämän valmennuksen näkökulmasta tärkeintä on </a:t>
            </a:r>
            <a:r>
              <a:rPr lang="fi-FI" dirty="0" err="1"/>
              <a:t>hahmoittaa</a:t>
            </a:r>
            <a:r>
              <a:rPr lang="fi-FI" dirty="0"/>
              <a:t> päätason kyvykkyydet ja niiden kehitystarpeet. Tulevat 2. tason kyvykkyydet voivat palvella yrityksen kehitystyötä tulevaisuudessa.</a:t>
            </a:r>
          </a:p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80DAFA9-5AF8-C6D5-19F0-96635C0A5B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ED0F90A-D3E6-57AD-8A1C-D46EF06EE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789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BD1E818-CEE2-4FAC-90A1-9C36CDD136D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14207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BD1E818-CEE2-4FAC-90A1-9C36CDD136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EFFC36-99D4-49EF-B9BF-18BE30A38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1F1B26D-9327-435D-8F53-B8370141A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1621EC1C-644B-43B8-8B4F-06323ED8777D}"/>
              </a:ext>
            </a:extLst>
          </p:cNvPr>
          <p:cNvSpPr/>
          <p:nvPr/>
        </p:nvSpPr>
        <p:spPr>
          <a:xfrm>
            <a:off x="241878" y="143505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accent3"/>
                </a:solidFill>
              </a:rPr>
              <a:t>Tuote- palvelu- </a:t>
            </a:r>
            <a:r>
              <a:rPr lang="fi-FI" sz="1050" b="1" dirty="0">
                <a:solidFill>
                  <a:schemeClr val="tx1"/>
                </a:solidFill>
              </a:rPr>
              <a:t>portfolion hallinta</a:t>
            </a:r>
            <a:endParaRPr lang="fi-FI" sz="1200" b="1" dirty="0">
              <a:solidFill>
                <a:schemeClr val="tx1"/>
              </a:solidFill>
            </a:endParaRP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0E94CE75-4DD3-4B19-BE48-66B5BFD6E71B}"/>
              </a:ext>
            </a:extLst>
          </p:cNvPr>
          <p:cNvSpPr/>
          <p:nvPr/>
        </p:nvSpPr>
        <p:spPr>
          <a:xfrm>
            <a:off x="3283528" y="143505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Omien Tuotekehitys-resurssien hallinta</a:t>
            </a:r>
            <a:endParaRPr lang="fi-FI" sz="1200" b="1" dirty="0">
              <a:solidFill>
                <a:schemeClr val="tx1"/>
              </a:solidFill>
            </a:endParaRP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5C4D3E1F-6F8C-46C6-A059-2F43722FDEA5}"/>
              </a:ext>
            </a:extLst>
          </p:cNvPr>
          <p:cNvSpPr/>
          <p:nvPr/>
        </p:nvSpPr>
        <p:spPr>
          <a:xfrm>
            <a:off x="6199654" y="143505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Fyysisen tuotteen kehitys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C0C460C9-3E50-4813-B5A2-04441913AB6A}"/>
              </a:ext>
            </a:extLst>
          </p:cNvPr>
          <p:cNvSpPr/>
          <p:nvPr/>
        </p:nvSpPr>
        <p:spPr>
          <a:xfrm>
            <a:off x="241878" y="3224867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Ohjelmistokehitys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0EE5CD62-0C1D-4F8A-96DB-695C3739B7C1}"/>
              </a:ext>
            </a:extLst>
          </p:cNvPr>
          <p:cNvSpPr/>
          <p:nvPr/>
        </p:nvSpPr>
        <p:spPr>
          <a:xfrm>
            <a:off x="3283527" y="3224867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Ulkoisten Tuotekehitys-resurssien hallinta</a:t>
            </a:r>
            <a:endParaRPr lang="fi-FI" sz="1200" b="1" dirty="0">
              <a:solidFill>
                <a:schemeClr val="tx1"/>
              </a:solidFill>
            </a:endParaRP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15B73A0A-3958-400A-8F81-63CFB3B93EDB}"/>
              </a:ext>
            </a:extLst>
          </p:cNvPr>
          <p:cNvSpPr/>
          <p:nvPr/>
        </p:nvSpPr>
        <p:spPr>
          <a:xfrm>
            <a:off x="6199654" y="3224188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Tuotteen/palvelun lanseeraus</a:t>
            </a:r>
            <a:endParaRPr lang="fi-FI" sz="1200" b="1" dirty="0">
              <a:solidFill>
                <a:schemeClr val="tx1"/>
              </a:solidFill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A2F3F637-2954-42F9-B8B9-031F89DDEBC0}"/>
              </a:ext>
            </a:extLst>
          </p:cNvPr>
          <p:cNvSpPr/>
          <p:nvPr/>
        </p:nvSpPr>
        <p:spPr>
          <a:xfrm>
            <a:off x="1087879" y="179969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dirty="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F75E2E21-38AA-44B6-BEEC-55A964B6B390}"/>
              </a:ext>
            </a:extLst>
          </p:cNvPr>
          <p:cNvSpPr/>
          <p:nvPr/>
        </p:nvSpPr>
        <p:spPr>
          <a:xfrm>
            <a:off x="1632165" y="236791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86FC9CE-48CF-41A5-B453-652734B4B650}"/>
              </a:ext>
            </a:extLst>
          </p:cNvPr>
          <p:cNvSpPr/>
          <p:nvPr/>
        </p:nvSpPr>
        <p:spPr>
          <a:xfrm>
            <a:off x="501451" y="236791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CE463AFB-1B2D-4EAE-993E-E269FED26621}"/>
              </a:ext>
            </a:extLst>
          </p:cNvPr>
          <p:cNvSpPr/>
          <p:nvPr/>
        </p:nvSpPr>
        <p:spPr>
          <a:xfrm>
            <a:off x="4241586" y="1776419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2D19665A-3C0B-4C77-AE05-8129F60916D2}"/>
              </a:ext>
            </a:extLst>
          </p:cNvPr>
          <p:cNvSpPr/>
          <p:nvPr/>
        </p:nvSpPr>
        <p:spPr>
          <a:xfrm>
            <a:off x="4789022" y="233354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2CFD79C9-598F-4987-9B65-352E08F26683}"/>
              </a:ext>
            </a:extLst>
          </p:cNvPr>
          <p:cNvSpPr/>
          <p:nvPr/>
        </p:nvSpPr>
        <p:spPr>
          <a:xfrm>
            <a:off x="3658308" y="2377231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632B5488-AEFF-401D-9CE8-0B5FF865ACD6}"/>
              </a:ext>
            </a:extLst>
          </p:cNvPr>
          <p:cNvSpPr/>
          <p:nvPr/>
        </p:nvSpPr>
        <p:spPr>
          <a:xfrm>
            <a:off x="1105887" y="349882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6B4B4C52-9C31-4542-8A18-DE9BBB49C6B2}"/>
              </a:ext>
            </a:extLst>
          </p:cNvPr>
          <p:cNvSpPr/>
          <p:nvPr/>
        </p:nvSpPr>
        <p:spPr>
          <a:xfrm>
            <a:off x="1650173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6" name="Suorakulmio 35">
            <a:extLst>
              <a:ext uri="{FF2B5EF4-FFF2-40B4-BE49-F238E27FC236}">
                <a16:creationId xmlns:a16="http://schemas.microsoft.com/office/drawing/2014/main" id="{D52D2A94-9F53-454C-A1E0-F6CAFA5DFD9E}"/>
              </a:ext>
            </a:extLst>
          </p:cNvPr>
          <p:cNvSpPr/>
          <p:nvPr/>
        </p:nvSpPr>
        <p:spPr>
          <a:xfrm>
            <a:off x="519459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ED362D6D-BAAA-49F1-A3F4-4821037170B3}"/>
              </a:ext>
            </a:extLst>
          </p:cNvPr>
          <p:cNvSpPr/>
          <p:nvPr/>
        </p:nvSpPr>
        <p:spPr>
          <a:xfrm>
            <a:off x="4139800" y="35187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D58A50C5-C50A-4847-A486-99A270A0C4EC}"/>
              </a:ext>
            </a:extLst>
          </p:cNvPr>
          <p:cNvSpPr/>
          <p:nvPr/>
        </p:nvSpPr>
        <p:spPr>
          <a:xfrm>
            <a:off x="4684086" y="4086927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C665468A-946F-41AD-945A-C1CAA0DAFD6D}"/>
              </a:ext>
            </a:extLst>
          </p:cNvPr>
          <p:cNvSpPr/>
          <p:nvPr/>
        </p:nvSpPr>
        <p:spPr>
          <a:xfrm>
            <a:off x="3553372" y="4086927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4" name="Suorakulmio 43">
            <a:extLst>
              <a:ext uri="{FF2B5EF4-FFF2-40B4-BE49-F238E27FC236}">
                <a16:creationId xmlns:a16="http://schemas.microsoft.com/office/drawing/2014/main" id="{CCB7AB25-92A7-4EE0-A0ED-11B385FC1525}"/>
              </a:ext>
            </a:extLst>
          </p:cNvPr>
          <p:cNvSpPr/>
          <p:nvPr/>
        </p:nvSpPr>
        <p:spPr>
          <a:xfrm>
            <a:off x="7163413" y="35187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6" name="Suorakulmio 45">
            <a:extLst>
              <a:ext uri="{FF2B5EF4-FFF2-40B4-BE49-F238E27FC236}">
                <a16:creationId xmlns:a16="http://schemas.microsoft.com/office/drawing/2014/main" id="{E60209C3-F64F-4502-823A-2D3777D1EF69}"/>
              </a:ext>
            </a:extLst>
          </p:cNvPr>
          <p:cNvSpPr/>
          <p:nvPr/>
        </p:nvSpPr>
        <p:spPr>
          <a:xfrm>
            <a:off x="7707699" y="4086927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8" name="Suorakulmio 47">
            <a:extLst>
              <a:ext uri="{FF2B5EF4-FFF2-40B4-BE49-F238E27FC236}">
                <a16:creationId xmlns:a16="http://schemas.microsoft.com/office/drawing/2014/main" id="{3E572F32-665B-4D61-903B-6A9A56B5C48B}"/>
              </a:ext>
            </a:extLst>
          </p:cNvPr>
          <p:cNvSpPr/>
          <p:nvPr/>
        </p:nvSpPr>
        <p:spPr>
          <a:xfrm>
            <a:off x="6576985" y="4086927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50" name="Suorakulmio 49">
            <a:extLst>
              <a:ext uri="{FF2B5EF4-FFF2-40B4-BE49-F238E27FC236}">
                <a16:creationId xmlns:a16="http://schemas.microsoft.com/office/drawing/2014/main" id="{352A6BB1-4677-4525-A34F-7E4FA4E1908D}"/>
              </a:ext>
            </a:extLst>
          </p:cNvPr>
          <p:cNvSpPr/>
          <p:nvPr/>
        </p:nvSpPr>
        <p:spPr>
          <a:xfrm>
            <a:off x="7163413" y="1769611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52" name="Suorakulmio 51">
            <a:extLst>
              <a:ext uri="{FF2B5EF4-FFF2-40B4-BE49-F238E27FC236}">
                <a16:creationId xmlns:a16="http://schemas.microsoft.com/office/drawing/2014/main" id="{6C5548C6-1FBB-470C-9324-0F85F6062D35}"/>
              </a:ext>
            </a:extLst>
          </p:cNvPr>
          <p:cNvSpPr/>
          <p:nvPr/>
        </p:nvSpPr>
        <p:spPr>
          <a:xfrm>
            <a:off x="7707699" y="2337832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54" name="Suorakulmio 53">
            <a:extLst>
              <a:ext uri="{FF2B5EF4-FFF2-40B4-BE49-F238E27FC236}">
                <a16:creationId xmlns:a16="http://schemas.microsoft.com/office/drawing/2014/main" id="{251BF6E8-9E66-45E1-9688-FDA7986F4FB9}"/>
              </a:ext>
            </a:extLst>
          </p:cNvPr>
          <p:cNvSpPr/>
          <p:nvPr/>
        </p:nvSpPr>
        <p:spPr>
          <a:xfrm>
            <a:off x="6576985" y="2337832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9" name="Suorakulmio 3">
            <a:extLst>
              <a:ext uri="{FF2B5EF4-FFF2-40B4-BE49-F238E27FC236}">
                <a16:creationId xmlns:a16="http://schemas.microsoft.com/office/drawing/2014/main" id="{A934D9A3-1FB3-4426-AD6E-2D1AD6D06F37}"/>
              </a:ext>
            </a:extLst>
          </p:cNvPr>
          <p:cNvSpPr/>
          <p:nvPr/>
        </p:nvSpPr>
        <p:spPr>
          <a:xfrm>
            <a:off x="336781" y="1769611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dirty="0">
                <a:solidFill>
                  <a:schemeClr val="tx1"/>
                </a:solidFill>
              </a:rPr>
              <a:t>Lisää teksti</a:t>
            </a:r>
          </a:p>
        </p:txBody>
      </p:sp>
    </p:spTree>
    <p:extLst>
      <p:ext uri="{BB962C8B-B14F-4D97-AF65-F5344CB8AC3E}">
        <p14:creationId xmlns:p14="http://schemas.microsoft.com/office/powerpoint/2010/main" val="1299492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0992F35-A7EA-490C-8341-98EAB7A16A2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5008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0992F35-A7EA-490C-8341-98EAB7A16A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C52D6F29-DA15-4A2B-AF0C-48A626E77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C9939ED-397E-4549-AD3F-F72CBB919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046A4CEE-C5F7-48B7-A4A2-D1BABF06C0E9}"/>
              </a:ext>
            </a:extLst>
          </p:cNvPr>
          <p:cNvSpPr/>
          <p:nvPr/>
        </p:nvSpPr>
        <p:spPr>
          <a:xfrm>
            <a:off x="1650173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AE067BF0-B7A2-4A65-A5AC-060B6F312BEE}"/>
              </a:ext>
            </a:extLst>
          </p:cNvPr>
          <p:cNvSpPr/>
          <p:nvPr/>
        </p:nvSpPr>
        <p:spPr>
          <a:xfrm>
            <a:off x="519459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5990E16-8401-4A9C-9608-73A9E5029138}"/>
              </a:ext>
            </a:extLst>
          </p:cNvPr>
          <p:cNvSpPr/>
          <p:nvPr/>
        </p:nvSpPr>
        <p:spPr>
          <a:xfrm>
            <a:off x="1105887" y="349882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B68606BD-304A-46E3-8BF1-BFC72F1CA855}"/>
              </a:ext>
            </a:extLst>
          </p:cNvPr>
          <p:cNvSpPr/>
          <p:nvPr/>
        </p:nvSpPr>
        <p:spPr>
          <a:xfrm>
            <a:off x="4694629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671B605A-84D3-4426-96BD-21D3F9029AB5}"/>
              </a:ext>
            </a:extLst>
          </p:cNvPr>
          <p:cNvSpPr/>
          <p:nvPr/>
        </p:nvSpPr>
        <p:spPr>
          <a:xfrm>
            <a:off x="3563915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7F9DC9B3-7E58-4EE3-B121-074C8FF2EA74}"/>
              </a:ext>
            </a:extLst>
          </p:cNvPr>
          <p:cNvSpPr/>
          <p:nvPr/>
        </p:nvSpPr>
        <p:spPr>
          <a:xfrm>
            <a:off x="4150343" y="349882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18EB64E3-F633-4CC5-A458-1576FF4AA17B}"/>
              </a:ext>
            </a:extLst>
          </p:cNvPr>
          <p:cNvSpPr/>
          <p:nvPr/>
        </p:nvSpPr>
        <p:spPr>
          <a:xfrm>
            <a:off x="7707699" y="4034362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FEF34634-FAD9-4322-BA55-5B9509DFB8D1}"/>
              </a:ext>
            </a:extLst>
          </p:cNvPr>
          <p:cNvSpPr/>
          <p:nvPr/>
        </p:nvSpPr>
        <p:spPr>
          <a:xfrm>
            <a:off x="6576985" y="4034362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1A658A76-45ED-4AE9-B58F-0052B0AF93C8}"/>
              </a:ext>
            </a:extLst>
          </p:cNvPr>
          <p:cNvSpPr/>
          <p:nvPr/>
        </p:nvSpPr>
        <p:spPr>
          <a:xfrm>
            <a:off x="7163413" y="3466141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8FBAE989-7FD0-4D7E-B1D2-FDC0BB059AC1}"/>
              </a:ext>
            </a:extLst>
          </p:cNvPr>
          <p:cNvSpPr/>
          <p:nvPr/>
        </p:nvSpPr>
        <p:spPr>
          <a:xfrm>
            <a:off x="1650173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C000187C-592E-47A7-BB9E-2A0AB459406A}"/>
              </a:ext>
            </a:extLst>
          </p:cNvPr>
          <p:cNvSpPr/>
          <p:nvPr/>
        </p:nvSpPr>
        <p:spPr>
          <a:xfrm>
            <a:off x="519459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BB329C3C-2A0A-4429-BBB5-28D6DE6698B6}"/>
              </a:ext>
            </a:extLst>
          </p:cNvPr>
          <p:cNvSpPr/>
          <p:nvPr/>
        </p:nvSpPr>
        <p:spPr>
          <a:xfrm>
            <a:off x="1105887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F72A91AF-0694-4F96-812E-FA32B3034775}"/>
              </a:ext>
            </a:extLst>
          </p:cNvPr>
          <p:cNvSpPr/>
          <p:nvPr/>
        </p:nvSpPr>
        <p:spPr>
          <a:xfrm>
            <a:off x="4741136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6055CC9A-43FD-42C5-84F2-C9B216EFF92D}"/>
              </a:ext>
            </a:extLst>
          </p:cNvPr>
          <p:cNvSpPr/>
          <p:nvPr/>
        </p:nvSpPr>
        <p:spPr>
          <a:xfrm>
            <a:off x="3610422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63FC07B5-CDAD-41E4-BF46-0C04F39034E0}"/>
              </a:ext>
            </a:extLst>
          </p:cNvPr>
          <p:cNvSpPr/>
          <p:nvPr/>
        </p:nvSpPr>
        <p:spPr>
          <a:xfrm>
            <a:off x="4196850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6" name="Suorakulmio 35">
            <a:extLst>
              <a:ext uri="{FF2B5EF4-FFF2-40B4-BE49-F238E27FC236}">
                <a16:creationId xmlns:a16="http://schemas.microsoft.com/office/drawing/2014/main" id="{27376E3A-4D67-47AF-927C-31CC4C06B825}"/>
              </a:ext>
            </a:extLst>
          </p:cNvPr>
          <p:cNvSpPr/>
          <p:nvPr/>
        </p:nvSpPr>
        <p:spPr>
          <a:xfrm>
            <a:off x="7754206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C3072C7E-5DFD-4727-9127-C88CF112F17B}"/>
              </a:ext>
            </a:extLst>
          </p:cNvPr>
          <p:cNvSpPr/>
          <p:nvPr/>
        </p:nvSpPr>
        <p:spPr>
          <a:xfrm>
            <a:off x="6623492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DE100ED3-144C-4BF5-A06F-1F7B96B6F262}"/>
              </a:ext>
            </a:extLst>
          </p:cNvPr>
          <p:cNvSpPr/>
          <p:nvPr/>
        </p:nvSpPr>
        <p:spPr>
          <a:xfrm>
            <a:off x="7209920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C730FAA6-F3C4-4421-9ABB-6EEE88FB15AF}"/>
              </a:ext>
            </a:extLst>
          </p:cNvPr>
          <p:cNvSpPr/>
          <p:nvPr/>
        </p:nvSpPr>
        <p:spPr>
          <a:xfrm>
            <a:off x="281377" y="134361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Kysynnän ja tarjonnan suunnittelu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44" name="Suorakulmio 43">
            <a:extLst>
              <a:ext uri="{FF2B5EF4-FFF2-40B4-BE49-F238E27FC236}">
                <a16:creationId xmlns:a16="http://schemas.microsoft.com/office/drawing/2014/main" id="{5E1909EE-569D-4E91-9CFD-D81BD862769B}"/>
              </a:ext>
            </a:extLst>
          </p:cNvPr>
          <p:cNvSpPr/>
          <p:nvPr/>
        </p:nvSpPr>
        <p:spPr>
          <a:xfrm>
            <a:off x="3259273" y="134361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Toimittajakunnan hallinta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46" name="Suorakulmio 45">
            <a:extLst>
              <a:ext uri="{FF2B5EF4-FFF2-40B4-BE49-F238E27FC236}">
                <a16:creationId xmlns:a16="http://schemas.microsoft.com/office/drawing/2014/main" id="{50BB0AE7-DC25-4D65-932C-0011B870899F}"/>
              </a:ext>
            </a:extLst>
          </p:cNvPr>
          <p:cNvSpPr/>
          <p:nvPr/>
        </p:nvSpPr>
        <p:spPr>
          <a:xfrm>
            <a:off x="6237169" y="1349724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Tuotteiden valmistus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48" name="Suorakulmio 47">
            <a:extLst>
              <a:ext uri="{FF2B5EF4-FFF2-40B4-BE49-F238E27FC236}">
                <a16:creationId xmlns:a16="http://schemas.microsoft.com/office/drawing/2014/main" id="{93F0B42A-039C-47D3-8E8A-E1C99E8C73F1}"/>
              </a:ext>
            </a:extLst>
          </p:cNvPr>
          <p:cNvSpPr/>
          <p:nvPr/>
        </p:nvSpPr>
        <p:spPr>
          <a:xfrm>
            <a:off x="223644" y="3165364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Fyysisen tuotteen toimittaminen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50" name="Suorakulmio 49">
            <a:extLst>
              <a:ext uri="{FF2B5EF4-FFF2-40B4-BE49-F238E27FC236}">
                <a16:creationId xmlns:a16="http://schemas.microsoft.com/office/drawing/2014/main" id="{0FB6B633-C186-4FF5-9EA4-212194D49345}"/>
              </a:ext>
            </a:extLst>
          </p:cNvPr>
          <p:cNvSpPr/>
          <p:nvPr/>
        </p:nvSpPr>
        <p:spPr>
          <a:xfrm>
            <a:off x="3329556" y="316536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Digitaalisen tuotteen toimittaminen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52" name="Suorakulmio 51">
            <a:extLst>
              <a:ext uri="{FF2B5EF4-FFF2-40B4-BE49-F238E27FC236}">
                <a16:creationId xmlns:a16="http://schemas.microsoft.com/office/drawing/2014/main" id="{57A708B6-B816-4E31-9E6C-B5AECCAEF950}"/>
              </a:ext>
            </a:extLst>
          </p:cNvPr>
          <p:cNvSpPr/>
          <p:nvPr/>
        </p:nvSpPr>
        <p:spPr>
          <a:xfrm>
            <a:off x="6237168" y="3165362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Tukipalveluiden tarjoaminen/ Palvelun tuottaminen</a:t>
            </a:r>
          </a:p>
        </p:txBody>
      </p:sp>
    </p:spTree>
    <p:extLst>
      <p:ext uri="{BB962C8B-B14F-4D97-AF65-F5344CB8AC3E}">
        <p14:creationId xmlns:p14="http://schemas.microsoft.com/office/powerpoint/2010/main" val="1812875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48465B4-E6C2-4794-8D3B-3B61B182F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CA44DE1-1D2C-43B4-98A2-189EAE7E4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60351D93-B2BB-4FC8-8C53-8B3942EBAA40}"/>
              </a:ext>
            </a:extLst>
          </p:cNvPr>
          <p:cNvSpPr/>
          <p:nvPr/>
        </p:nvSpPr>
        <p:spPr>
          <a:xfrm>
            <a:off x="281377" y="134361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Palveluiden/tuotteiden markkinointi ja hinnoittelu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676AC40-613A-4F10-A0ED-720183E6E6D8}"/>
              </a:ext>
            </a:extLst>
          </p:cNvPr>
          <p:cNvSpPr/>
          <p:nvPr/>
        </p:nvSpPr>
        <p:spPr>
          <a:xfrm>
            <a:off x="3259273" y="134361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Jakelija-verkoston hallinta/</a:t>
            </a:r>
            <a:br>
              <a:rPr lang="fi-FI" sz="1050" b="1" dirty="0">
                <a:solidFill>
                  <a:schemeClr val="tx1"/>
                </a:solidFill>
              </a:rPr>
            </a:br>
            <a:r>
              <a:rPr lang="fi-FI" sz="1050" b="1" dirty="0">
                <a:solidFill>
                  <a:schemeClr val="tx1"/>
                </a:solidFill>
              </a:rPr>
              <a:t>Asiakastuki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B100337A-6635-4595-B265-80233CDE3228}"/>
              </a:ext>
            </a:extLst>
          </p:cNvPr>
          <p:cNvSpPr/>
          <p:nvPr/>
        </p:nvSpPr>
        <p:spPr>
          <a:xfrm>
            <a:off x="6237169" y="1349724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Suoramyynti yrityksille/kuluttajille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67898A8D-9206-47F9-AB06-DB8224C83C02}"/>
              </a:ext>
            </a:extLst>
          </p:cNvPr>
          <p:cNvSpPr/>
          <p:nvPr/>
        </p:nvSpPr>
        <p:spPr>
          <a:xfrm>
            <a:off x="223644" y="3165364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Brändin hallinta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99810981-BD93-4AA6-838F-1C83E2A44CFA}"/>
              </a:ext>
            </a:extLst>
          </p:cNvPr>
          <p:cNvSpPr/>
          <p:nvPr/>
        </p:nvSpPr>
        <p:spPr>
          <a:xfrm>
            <a:off x="3329556" y="316536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Myynnin johtaminen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AC170D95-56B0-46D5-8C0E-47DA4E643589}"/>
              </a:ext>
            </a:extLst>
          </p:cNvPr>
          <p:cNvSpPr/>
          <p:nvPr/>
        </p:nvSpPr>
        <p:spPr>
          <a:xfrm>
            <a:off x="6237168" y="3165362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Datan kerääminen ja hallinta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E98F5DB7-2737-4E65-90B9-AB0671DA8B9F}"/>
              </a:ext>
            </a:extLst>
          </p:cNvPr>
          <p:cNvSpPr/>
          <p:nvPr/>
        </p:nvSpPr>
        <p:spPr>
          <a:xfrm>
            <a:off x="1650173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A92D8354-5210-4551-BA6F-52116550134C}"/>
              </a:ext>
            </a:extLst>
          </p:cNvPr>
          <p:cNvSpPr/>
          <p:nvPr/>
        </p:nvSpPr>
        <p:spPr>
          <a:xfrm>
            <a:off x="519459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8E6996F3-5D2E-4AAF-97E0-1E69A6582AEB}"/>
              </a:ext>
            </a:extLst>
          </p:cNvPr>
          <p:cNvSpPr/>
          <p:nvPr/>
        </p:nvSpPr>
        <p:spPr>
          <a:xfrm>
            <a:off x="1105887" y="349882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D5B85F81-C687-4608-8519-E8DBEC6094F4}"/>
              </a:ext>
            </a:extLst>
          </p:cNvPr>
          <p:cNvSpPr/>
          <p:nvPr/>
        </p:nvSpPr>
        <p:spPr>
          <a:xfrm>
            <a:off x="4694629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2732777B-8B6E-41B0-A9D5-10A570F6AF0A}"/>
              </a:ext>
            </a:extLst>
          </p:cNvPr>
          <p:cNvSpPr/>
          <p:nvPr/>
        </p:nvSpPr>
        <p:spPr>
          <a:xfrm>
            <a:off x="3563915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4997B7E5-75F9-4CC0-A94C-FE26A6DD4309}"/>
              </a:ext>
            </a:extLst>
          </p:cNvPr>
          <p:cNvSpPr/>
          <p:nvPr/>
        </p:nvSpPr>
        <p:spPr>
          <a:xfrm>
            <a:off x="4150343" y="349882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E05C9E1E-8BFA-4760-A20A-03E9C73D82D8}"/>
              </a:ext>
            </a:extLst>
          </p:cNvPr>
          <p:cNvSpPr/>
          <p:nvPr/>
        </p:nvSpPr>
        <p:spPr>
          <a:xfrm>
            <a:off x="7707699" y="4034362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71B9EAB9-2300-4223-9AEC-62759A6A5A1A}"/>
              </a:ext>
            </a:extLst>
          </p:cNvPr>
          <p:cNvSpPr/>
          <p:nvPr/>
        </p:nvSpPr>
        <p:spPr>
          <a:xfrm>
            <a:off x="6576985" y="4034362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B63F37CE-E689-4C47-A8DC-7B965AC9FAC0}"/>
              </a:ext>
            </a:extLst>
          </p:cNvPr>
          <p:cNvSpPr/>
          <p:nvPr/>
        </p:nvSpPr>
        <p:spPr>
          <a:xfrm>
            <a:off x="7163413" y="3466141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66AA1BE8-2983-44D5-BAED-A140924268AD}"/>
              </a:ext>
            </a:extLst>
          </p:cNvPr>
          <p:cNvSpPr/>
          <p:nvPr/>
        </p:nvSpPr>
        <p:spPr>
          <a:xfrm>
            <a:off x="1650173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BC9C0BCA-4555-4E2F-8FE7-E90AFEA9D624}"/>
              </a:ext>
            </a:extLst>
          </p:cNvPr>
          <p:cNvSpPr/>
          <p:nvPr/>
        </p:nvSpPr>
        <p:spPr>
          <a:xfrm>
            <a:off x="519459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B1FC6380-6A53-4B52-895B-114DCF874F61}"/>
              </a:ext>
            </a:extLst>
          </p:cNvPr>
          <p:cNvSpPr/>
          <p:nvPr/>
        </p:nvSpPr>
        <p:spPr>
          <a:xfrm>
            <a:off x="1105887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6" name="Suorakulmio 35">
            <a:extLst>
              <a:ext uri="{FF2B5EF4-FFF2-40B4-BE49-F238E27FC236}">
                <a16:creationId xmlns:a16="http://schemas.microsoft.com/office/drawing/2014/main" id="{8C1DB09B-126C-4B8A-8859-E81475CA2B30}"/>
              </a:ext>
            </a:extLst>
          </p:cNvPr>
          <p:cNvSpPr/>
          <p:nvPr/>
        </p:nvSpPr>
        <p:spPr>
          <a:xfrm>
            <a:off x="4741136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5C1978E5-03AD-4A50-BEDD-C28327A0EA4F}"/>
              </a:ext>
            </a:extLst>
          </p:cNvPr>
          <p:cNvSpPr/>
          <p:nvPr/>
        </p:nvSpPr>
        <p:spPr>
          <a:xfrm>
            <a:off x="3610422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D8D6625E-94F8-4A5C-ACA7-5F89D4E029B7}"/>
              </a:ext>
            </a:extLst>
          </p:cNvPr>
          <p:cNvSpPr/>
          <p:nvPr/>
        </p:nvSpPr>
        <p:spPr>
          <a:xfrm>
            <a:off x="4196850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0FE025B4-EB7C-40D5-A312-AC22FC70246E}"/>
              </a:ext>
            </a:extLst>
          </p:cNvPr>
          <p:cNvSpPr/>
          <p:nvPr/>
        </p:nvSpPr>
        <p:spPr>
          <a:xfrm>
            <a:off x="7754206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4" name="Suorakulmio 43">
            <a:extLst>
              <a:ext uri="{FF2B5EF4-FFF2-40B4-BE49-F238E27FC236}">
                <a16:creationId xmlns:a16="http://schemas.microsoft.com/office/drawing/2014/main" id="{0E67FCFE-FA9B-49B8-B8E0-E6E053FB5EA5}"/>
              </a:ext>
            </a:extLst>
          </p:cNvPr>
          <p:cNvSpPr/>
          <p:nvPr/>
        </p:nvSpPr>
        <p:spPr>
          <a:xfrm>
            <a:off x="6623492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6" name="Suorakulmio 45">
            <a:extLst>
              <a:ext uri="{FF2B5EF4-FFF2-40B4-BE49-F238E27FC236}">
                <a16:creationId xmlns:a16="http://schemas.microsoft.com/office/drawing/2014/main" id="{53F28D59-57BD-4442-A1C7-69BC09F8BFBA}"/>
              </a:ext>
            </a:extLst>
          </p:cNvPr>
          <p:cNvSpPr/>
          <p:nvPr/>
        </p:nvSpPr>
        <p:spPr>
          <a:xfrm>
            <a:off x="7209920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</p:spTree>
    <p:extLst>
      <p:ext uri="{BB962C8B-B14F-4D97-AF65-F5344CB8AC3E}">
        <p14:creationId xmlns:p14="http://schemas.microsoft.com/office/powerpoint/2010/main" val="2868190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D720A0B1-3DE6-4C35-99ED-41B68F76B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41EEC6-DD5D-4F29-99F3-258D9A682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TK02-020 Liiketoimintakyvykkyyskartta</a:t>
            </a:r>
            <a:endParaRPr lang="en-GB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30D09B1E-6089-4352-BC76-93BE01E7249E}"/>
              </a:ext>
            </a:extLst>
          </p:cNvPr>
          <p:cNvSpPr/>
          <p:nvPr/>
        </p:nvSpPr>
        <p:spPr>
          <a:xfrm>
            <a:off x="281377" y="134361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Strategian luominen ja toteuttaminen</a:t>
            </a:r>
            <a:endParaRPr lang="fi-FI" sz="1200" b="1" dirty="0">
              <a:solidFill>
                <a:schemeClr val="tx1"/>
              </a:solidFill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F400DAE0-B550-4018-B1E9-C3702C7B0EBE}"/>
              </a:ext>
            </a:extLst>
          </p:cNvPr>
          <p:cNvSpPr/>
          <p:nvPr/>
        </p:nvSpPr>
        <p:spPr>
          <a:xfrm>
            <a:off x="3259273" y="134361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Oikeanlaisten resurssien hallinta </a:t>
            </a:r>
            <a:endParaRPr lang="fi-FI" sz="1200" b="1" dirty="0">
              <a:solidFill>
                <a:schemeClr val="tx1"/>
              </a:solidFill>
            </a:endParaRP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DE4E5DCB-C2A9-48A6-BAC3-FAF8E61C70D0}"/>
              </a:ext>
            </a:extLst>
          </p:cNvPr>
          <p:cNvSpPr/>
          <p:nvPr/>
        </p:nvSpPr>
        <p:spPr>
          <a:xfrm>
            <a:off x="6237169" y="1349724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Yhteistyön ja innovaatioiden hallinta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E1CF436F-97FB-4CF3-AA8D-F839977DEBD8}"/>
              </a:ext>
            </a:extLst>
          </p:cNvPr>
          <p:cNvSpPr/>
          <p:nvPr/>
        </p:nvSpPr>
        <p:spPr>
          <a:xfrm>
            <a:off x="223644" y="3165364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Tavoitteiden asetanta ja seuranta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2E969F87-B3C3-4312-99DD-7A2482F93D3A}"/>
              </a:ext>
            </a:extLst>
          </p:cNvPr>
          <p:cNvSpPr/>
          <p:nvPr/>
        </p:nvSpPr>
        <p:spPr>
          <a:xfrm>
            <a:off x="3329556" y="3165363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Suorituksen johtaminen 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A02CD52C-038B-40BE-89AA-3DE668C0F0C8}"/>
              </a:ext>
            </a:extLst>
          </p:cNvPr>
          <p:cNvSpPr/>
          <p:nvPr/>
        </p:nvSpPr>
        <p:spPr>
          <a:xfrm>
            <a:off x="6237168" y="3165362"/>
            <a:ext cx="2352831" cy="2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>
                <a:solidFill>
                  <a:schemeClr val="tx1"/>
                </a:solidFill>
              </a:rPr>
              <a:t>Tietovarantojen hallinta</a:t>
            </a:r>
            <a:endParaRPr lang="fi-FI" sz="1200" b="1">
              <a:solidFill>
                <a:schemeClr val="tx1"/>
              </a:solidFill>
            </a:endParaRP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64F3C130-69C5-4F5F-A650-0C9EDC2A4E46}"/>
              </a:ext>
            </a:extLst>
          </p:cNvPr>
          <p:cNvSpPr/>
          <p:nvPr/>
        </p:nvSpPr>
        <p:spPr>
          <a:xfrm>
            <a:off x="1650173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E9AA8CFA-200D-4798-98C7-D699150EF0C0}"/>
              </a:ext>
            </a:extLst>
          </p:cNvPr>
          <p:cNvSpPr/>
          <p:nvPr/>
        </p:nvSpPr>
        <p:spPr>
          <a:xfrm>
            <a:off x="519459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6701D5C7-A113-409C-9D20-F18D78BD5BE5}"/>
              </a:ext>
            </a:extLst>
          </p:cNvPr>
          <p:cNvSpPr/>
          <p:nvPr/>
        </p:nvSpPr>
        <p:spPr>
          <a:xfrm>
            <a:off x="1105887" y="349882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3A549FBC-3160-42B6-BFF3-7A5F948476B8}"/>
              </a:ext>
            </a:extLst>
          </p:cNvPr>
          <p:cNvSpPr/>
          <p:nvPr/>
        </p:nvSpPr>
        <p:spPr>
          <a:xfrm>
            <a:off x="4694629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CC4CC710-6E48-430A-9018-879B3398E10B}"/>
              </a:ext>
            </a:extLst>
          </p:cNvPr>
          <p:cNvSpPr/>
          <p:nvPr/>
        </p:nvSpPr>
        <p:spPr>
          <a:xfrm>
            <a:off x="3563915" y="406704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2DF9D0D4-FFEB-4397-B254-D5B494011CA0}"/>
              </a:ext>
            </a:extLst>
          </p:cNvPr>
          <p:cNvSpPr/>
          <p:nvPr/>
        </p:nvSpPr>
        <p:spPr>
          <a:xfrm>
            <a:off x="4150343" y="349882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A9DAD850-EFB6-486E-8C6A-17CAC474DBF4}"/>
              </a:ext>
            </a:extLst>
          </p:cNvPr>
          <p:cNvSpPr/>
          <p:nvPr/>
        </p:nvSpPr>
        <p:spPr>
          <a:xfrm>
            <a:off x="7707699" y="4034362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197687BC-4765-4F43-9416-C6F90788B67D}"/>
              </a:ext>
            </a:extLst>
          </p:cNvPr>
          <p:cNvSpPr/>
          <p:nvPr/>
        </p:nvSpPr>
        <p:spPr>
          <a:xfrm>
            <a:off x="6576985" y="4034362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D02F3519-0AEF-4288-9F60-38813E69B44B}"/>
              </a:ext>
            </a:extLst>
          </p:cNvPr>
          <p:cNvSpPr/>
          <p:nvPr/>
        </p:nvSpPr>
        <p:spPr>
          <a:xfrm>
            <a:off x="7163413" y="3466141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6" name="Suorakulmio 35">
            <a:extLst>
              <a:ext uri="{FF2B5EF4-FFF2-40B4-BE49-F238E27FC236}">
                <a16:creationId xmlns:a16="http://schemas.microsoft.com/office/drawing/2014/main" id="{37E27FDE-1AF8-492C-A602-48B4EDEDAD4C}"/>
              </a:ext>
            </a:extLst>
          </p:cNvPr>
          <p:cNvSpPr/>
          <p:nvPr/>
        </p:nvSpPr>
        <p:spPr>
          <a:xfrm>
            <a:off x="1650173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9B5B0E61-9BB3-4961-9FD7-BF0C76B96C53}"/>
              </a:ext>
            </a:extLst>
          </p:cNvPr>
          <p:cNvSpPr/>
          <p:nvPr/>
        </p:nvSpPr>
        <p:spPr>
          <a:xfrm>
            <a:off x="519459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4F869185-11C3-41B3-994B-9C14A26ABB17}"/>
              </a:ext>
            </a:extLst>
          </p:cNvPr>
          <p:cNvSpPr/>
          <p:nvPr/>
        </p:nvSpPr>
        <p:spPr>
          <a:xfrm>
            <a:off x="1105887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6E674917-457F-4B8F-A867-B6675F1E36B1}"/>
              </a:ext>
            </a:extLst>
          </p:cNvPr>
          <p:cNvSpPr/>
          <p:nvPr/>
        </p:nvSpPr>
        <p:spPr>
          <a:xfrm>
            <a:off x="4741136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4" name="Suorakulmio 43">
            <a:extLst>
              <a:ext uri="{FF2B5EF4-FFF2-40B4-BE49-F238E27FC236}">
                <a16:creationId xmlns:a16="http://schemas.microsoft.com/office/drawing/2014/main" id="{64EEF672-2A18-4C6F-AF32-7DF3E55008C1}"/>
              </a:ext>
            </a:extLst>
          </p:cNvPr>
          <p:cNvSpPr/>
          <p:nvPr/>
        </p:nvSpPr>
        <p:spPr>
          <a:xfrm>
            <a:off x="3610422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6" name="Suorakulmio 45">
            <a:extLst>
              <a:ext uri="{FF2B5EF4-FFF2-40B4-BE49-F238E27FC236}">
                <a16:creationId xmlns:a16="http://schemas.microsoft.com/office/drawing/2014/main" id="{670879E2-6FB8-457C-AD1B-836F7B17C752}"/>
              </a:ext>
            </a:extLst>
          </p:cNvPr>
          <p:cNvSpPr/>
          <p:nvPr/>
        </p:nvSpPr>
        <p:spPr>
          <a:xfrm>
            <a:off x="4196850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48" name="Suorakulmio 47">
            <a:extLst>
              <a:ext uri="{FF2B5EF4-FFF2-40B4-BE49-F238E27FC236}">
                <a16:creationId xmlns:a16="http://schemas.microsoft.com/office/drawing/2014/main" id="{FB567273-F1FC-4847-9B7D-578E5BB2719C}"/>
              </a:ext>
            </a:extLst>
          </p:cNvPr>
          <p:cNvSpPr/>
          <p:nvPr/>
        </p:nvSpPr>
        <p:spPr>
          <a:xfrm>
            <a:off x="7754206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50" name="Suorakulmio 49">
            <a:extLst>
              <a:ext uri="{FF2B5EF4-FFF2-40B4-BE49-F238E27FC236}">
                <a16:creationId xmlns:a16="http://schemas.microsoft.com/office/drawing/2014/main" id="{3CBB3476-317F-463D-BF05-F4AB5E196ABB}"/>
              </a:ext>
            </a:extLst>
          </p:cNvPr>
          <p:cNvSpPr/>
          <p:nvPr/>
        </p:nvSpPr>
        <p:spPr>
          <a:xfrm>
            <a:off x="6623492" y="2337106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  <p:sp>
        <p:nvSpPr>
          <p:cNvPr id="52" name="Suorakulmio 51">
            <a:extLst>
              <a:ext uri="{FF2B5EF4-FFF2-40B4-BE49-F238E27FC236}">
                <a16:creationId xmlns:a16="http://schemas.microsoft.com/office/drawing/2014/main" id="{3BC663C0-4663-4308-BAE9-7BBD47F42EC9}"/>
              </a:ext>
            </a:extLst>
          </p:cNvPr>
          <p:cNvSpPr/>
          <p:nvPr/>
        </p:nvSpPr>
        <p:spPr>
          <a:xfrm>
            <a:off x="7209920" y="1768885"/>
            <a:ext cx="660827" cy="4764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>
                <a:solidFill>
                  <a:schemeClr val="tx1"/>
                </a:solidFill>
              </a:rPr>
              <a:t>Lisää teksti</a:t>
            </a:r>
          </a:p>
        </p:txBody>
      </p:sp>
    </p:spTree>
    <p:extLst>
      <p:ext uri="{BB962C8B-B14F-4D97-AF65-F5344CB8AC3E}">
        <p14:creationId xmlns:p14="http://schemas.microsoft.com/office/powerpoint/2010/main" val="1504125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792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.Ju2LoXKa2RbOraFXCq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Nli_UHyjVABH0eND2nt7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Layoutpohjat">
  <a:themeElements>
    <a:clrScheme name="Custom 39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A6CE39"/>
      </a:hlink>
      <a:folHlink>
        <a:srgbClr val="FE8127"/>
      </a:folHlink>
    </a:clrScheme>
    <a:fontScheme name="Office 2">
      <a:majorFont>
        <a:latin typeface="Arial Blac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ajakuvakalvopohja_16-9_FI.potx" id="{9B8F0C5F-9623-419D-957B-E19740B4DAF3}" vid="{C10C316A-84A4-46EB-994F-C245BECBB5A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ADFE820CF9F4DE4CBECB91D6337A45DF" ma:contentTypeVersion="7" ma:contentTypeDescription="Luo uusi asiakirja." ma:contentTypeScope="" ma:versionID="284822eb422176d161987153715e515b">
  <xsd:schema xmlns:xsd="http://www.w3.org/2001/XMLSchema" xmlns:xs="http://www.w3.org/2001/XMLSchema" xmlns:p="http://schemas.microsoft.com/office/2006/metadata/properties" xmlns:ns2="49ddb545-6730-43a5-98e8-405096d97a18" targetNamespace="http://schemas.microsoft.com/office/2006/metadata/properties" ma:root="true" ma:fieldsID="8e70c871850b52871b1200bbd3e75971" ns2:_="">
    <xsd:import namespace="49ddb545-6730-43a5-98e8-405096d97a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ddb545-6730-43a5-98e8-405096d97a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E846B3-1E31-4DB0-81D9-CCF924D581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15A757-A9EB-4A19-A981-851A63D9DE18}">
  <ds:schemaRefs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06623d0f-3dc2-4803-8b6d-5328c0480bfb"/>
    <ds:schemaRef ds:uri="http://schemas.microsoft.com/office/infopath/2007/PartnerControls"/>
    <ds:schemaRef ds:uri="02960deb-32ec-454f-ac79-6b7c6674646a"/>
    <ds:schemaRef ds:uri="http://schemas.openxmlformats.org/package/2006/metadata/core-properties"/>
    <ds:schemaRef ds:uri="http://schemas.microsoft.com/office/2006/metadata/properties"/>
    <ds:schemaRef ds:uri="http://purl.org/dc/terms/"/>
    <ds:schemaRef ds:uri="4ffe3a0e-8045-49b6-94c6-f396ed0b69b7"/>
    <ds:schemaRef ds:uri="0c2f8fd4-097a-45c5-93e0-f75c09d30f4c"/>
  </ds:schemaRefs>
</ds:datastoreItem>
</file>

<file path=customXml/itemProps3.xml><?xml version="1.0" encoding="utf-8"?>
<ds:datastoreItem xmlns:ds="http://schemas.openxmlformats.org/officeDocument/2006/customXml" ds:itemID="{D9655697-1445-49DA-BE52-FC77FC8909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ddb545-6730-43a5-98e8-405096d97a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laajakuvakalvopohja_16-9_FI</Template>
  <TotalTime>61</TotalTime>
  <Words>460</Words>
  <Application>Microsoft Office PowerPoint</Application>
  <PresentationFormat>On-screen Show (16:9)</PresentationFormat>
  <Paragraphs>162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Georgia</vt:lpstr>
      <vt:lpstr>Lucida Grande</vt:lpstr>
      <vt:lpstr>Layoutpohjat</vt:lpstr>
      <vt:lpstr>think-cell Slide</vt:lpstr>
      <vt:lpstr>PowerPoint Presentation</vt:lpstr>
      <vt:lpstr>PowerPoint Presentation</vt:lpstr>
      <vt:lpstr>Tason 2 kyvykkyydet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subject>TP01-002 Miksi IHAN-yritysohjelma</dc:subject>
  <dc:creator>Jyrki</dc:creator>
  <cp:lastModifiedBy>Jussi-Pekka Parkkari</cp:lastModifiedBy>
  <cp:revision>3</cp:revision>
  <cp:lastPrinted>2019-09-03T12:10:09Z</cp:lastPrinted>
  <dcterms:created xsi:type="dcterms:W3CDTF">2019-05-27T06:53:30Z</dcterms:created>
  <dcterms:modified xsi:type="dcterms:W3CDTF">2024-08-20T13:11:05Z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0x010100ADFE820CF9F4DE4CBECB91D6337A45DF</vt:lpwstr>
  </property>
  <property fmtid="{D5CDD505-2E9C-101B-9397-08002B2CF9AE}" pid="3" name="MediaServiceImageTags">
    <vt:lpwstr/>
  </property>
</Properties>
</file>