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2.xml" ContentType="application/vnd.openxmlformats-officedocument.theme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4"/>
  </p:sldMasterIdLst>
  <p:notesMasterIdLst>
    <p:notesMasterId r:id="rId11"/>
  </p:notesMasterIdLst>
  <p:sldIdLst>
    <p:sldId id="374" r:id="rId5"/>
    <p:sldId id="273" r:id="rId6"/>
    <p:sldId id="4079" r:id="rId7"/>
    <p:sldId id="3818" r:id="rId8"/>
    <p:sldId id="4080" r:id="rId9"/>
    <p:sldId id="4078" r:id="rId10"/>
  </p:sldIdLst>
  <p:sldSz cx="12192000" cy="6858000"/>
  <p:notesSz cx="6858000" cy="9144000"/>
  <p:custDataLst>
    <p:tags r:id="rId12"/>
  </p:custDataLst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6416817-B944-4428-EA6E-07E9EDFC1EC0}" name="Katri Korhonen" initials="kak" userId="Katri Korhonen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tri Korhonen" initials="kak" lastIdx="2" clrIdx="0">
    <p:extLst>
      <p:ext uri="{19B8F6BF-5375-455C-9EA6-DF929625EA0E}">
        <p15:presenceInfo xmlns:p15="http://schemas.microsoft.com/office/powerpoint/2012/main" userId="Katri Korhon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F3D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70"/>
    <p:restoredTop sz="88954" autoAdjust="0"/>
  </p:normalViewPr>
  <p:slideViewPr>
    <p:cSldViewPr snapToGrid="0">
      <p:cViewPr varScale="1">
        <p:scale>
          <a:sx n="65" d="100"/>
          <a:sy n="65" d="100"/>
        </p:scale>
        <p:origin x="100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gs" Target="tags/tag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ssi-Pekka Parkkari" userId="6c458d0f-c209-4913-9064-e293e6c39595" providerId="ADAL" clId="{D718F79A-3559-477A-9C60-779B4D944055}"/>
    <pc:docChg chg="custSel modSld">
      <pc:chgData name="Jussi-Pekka Parkkari" userId="6c458d0f-c209-4913-9064-e293e6c39595" providerId="ADAL" clId="{D718F79A-3559-477A-9C60-779B4D944055}" dt="2024-08-20T13:23:45.584" v="0" actId="478"/>
      <pc:docMkLst>
        <pc:docMk/>
      </pc:docMkLst>
      <pc:sldChg chg="delSp mod">
        <pc:chgData name="Jussi-Pekka Parkkari" userId="6c458d0f-c209-4913-9064-e293e6c39595" providerId="ADAL" clId="{D718F79A-3559-477A-9C60-779B4D944055}" dt="2024-08-20T13:23:45.584" v="0" actId="478"/>
        <pc:sldMkLst>
          <pc:docMk/>
          <pc:sldMk cId="3841848216" sldId="374"/>
        </pc:sldMkLst>
        <pc:spChg chg="del">
          <ac:chgData name="Jussi-Pekka Parkkari" userId="6c458d0f-c209-4913-9064-e293e6c39595" providerId="ADAL" clId="{D718F79A-3559-477A-9C60-779B4D944055}" dt="2024-08-20T13:23:45.584" v="0" actId="478"/>
          <ac:spMkLst>
            <pc:docMk/>
            <pc:sldMk cId="3841848216" sldId="374"/>
            <ac:spMk id="12" creationId="{708C19C4-2DCF-4704-A6CD-6A0A1ECEFB1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732E40-0A12-4EB4-9912-5062FDB17CBD}" type="datetimeFigureOut">
              <a:rPr lang="fi-FI" smtClean="0"/>
              <a:t>20.8.2024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297BC-3B81-4A42-AF3D-85201D0D477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56426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rategyzer.com/blog/posts/2015/10/14/how-to-scan-through-your-environments-disruptive-threats-and-opportunities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b="1" i="1" dirty="0">
                <a:cs typeface="Calibri"/>
              </a:rPr>
              <a:t>MIKSI TÄMÄ ON TÄRKEÄ?</a:t>
            </a:r>
          </a:p>
          <a:p>
            <a:pPr marL="0" indent="0">
              <a:buNone/>
            </a:pPr>
            <a:endParaRPr lang="fi-FI" b="1" i="1" dirty="0">
              <a:cs typeface="Calibri"/>
            </a:endParaRPr>
          </a:p>
          <a:p>
            <a:r>
              <a:rPr lang="fi-FI" b="0" dirty="0">
                <a:cs typeface="Calibri"/>
              </a:rPr>
              <a:t>Yksikään liiketoimintamalli ei elä yksinään tyhjiössä vaan sitä ympäröi toimintaympäristö. Toimintaympäristöllä tarkoitetaan sekä makro- (koko talous) että mikroympäristöä (markkinat ja yritykset).</a:t>
            </a:r>
          </a:p>
          <a:p>
            <a:r>
              <a:rPr lang="fi-FI" b="0" dirty="0">
                <a:cs typeface="Calibri"/>
              </a:rPr>
              <a:t>Tämä työkalu auttaa toimintaympäristöanalyysin toteutuksessa.</a:t>
            </a:r>
            <a:endParaRPr lang="en-US" dirty="0">
              <a:cs typeface="Calibri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736A07-9C51-40D5-9EDD-0D75448F2C9D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83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How To Scan Your Business Model Environment For Disruptive Threats And Opportunities (strategyzer.com)</a:t>
            </a: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297BC-3B81-4A42-AF3D-85201D0D4775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850574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736A07-9C51-40D5-9EDD-0D75448F2C9D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48489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736A07-9C51-40D5-9EDD-0D75448F2C9D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86340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736A07-9C51-40D5-9EDD-0D75448F2C9D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24767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736A07-9C51-40D5-9EDD-0D75448F2C9D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9120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0.png"/><Relationship Id="rId4" Type="http://schemas.openxmlformats.org/officeDocument/2006/relationships/image" Target="../media/image9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0.png"/><Relationship Id="rId4" Type="http://schemas.openxmlformats.org/officeDocument/2006/relationships/image" Target="../media/image9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5" Type="http://schemas.openxmlformats.org/officeDocument/2006/relationships/image" Target="../media/image10.png"/><Relationship Id="rId4" Type="http://schemas.openxmlformats.org/officeDocument/2006/relationships/image" Target="../media/image9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5" Type="http://schemas.openxmlformats.org/officeDocument/2006/relationships/image" Target="../media/image10.png"/><Relationship Id="rId4" Type="http://schemas.openxmlformats.org/officeDocument/2006/relationships/image" Target="../media/image9.emf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 ja lopetus valkonen poh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3">
            <a:extLst>
              <a:ext uri="{FF2B5EF4-FFF2-40B4-BE49-F238E27FC236}">
                <a16:creationId xmlns:a16="http://schemas.microsoft.com/office/drawing/2014/main" id="{EA517953-44E7-4785-889A-B113B9302D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40" b="17508"/>
          <a:stretch/>
        </p:blipFill>
        <p:spPr>
          <a:xfrm flipH="1">
            <a:off x="5218697" y="356613"/>
            <a:ext cx="6973305" cy="51869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3" y="2853634"/>
            <a:ext cx="7043472" cy="886343"/>
          </a:xfrm>
        </p:spPr>
        <p:txBody>
          <a:bodyPr anchor="ctr"/>
          <a:lstStyle>
            <a:lvl1pPr algn="l">
              <a:lnSpc>
                <a:spcPct val="90000"/>
              </a:lnSpc>
              <a:defRPr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719669" y="2372883"/>
            <a:ext cx="7043299" cy="480484"/>
          </a:xfrm>
        </p:spPr>
        <p:txBody>
          <a:bodyPr/>
          <a:lstStyle>
            <a:lvl1pPr marL="0" indent="0" algn="l">
              <a:buNone/>
              <a:defRPr sz="24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19669" y="3909054"/>
            <a:ext cx="7043299" cy="480484"/>
          </a:xfrm>
        </p:spPr>
        <p:txBody>
          <a:bodyPr/>
          <a:lstStyle>
            <a:lvl1pPr marL="0" indent="0" algn="l">
              <a:buNone/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Picture 6" descr="Sitra_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8150" y="6309323"/>
            <a:ext cx="1204501" cy="479919"/>
          </a:xfrm>
          <a:prstGeom prst="rect">
            <a:avLst/>
          </a:prstGeom>
        </p:spPr>
      </p:pic>
      <p:pic>
        <p:nvPicPr>
          <p:cNvPr id="3" name="Picture 2" descr="SITRA_BLACK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0523" y="6360003"/>
            <a:ext cx="1103445" cy="214724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2F159B34-C31B-4EC0-BC6B-27B614FC6D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906213" y="6684432"/>
            <a:ext cx="3285787" cy="1735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67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69115800-72AF-4C79-AB86-F6B75E02FC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7233" y="6318253"/>
            <a:ext cx="431369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1282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loitus ja lopetus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3" y="2853634"/>
            <a:ext cx="10753195" cy="886343"/>
          </a:xfrm>
        </p:spPr>
        <p:txBody>
          <a:bodyPr anchor="ctr"/>
          <a:lstStyle>
            <a:lvl1pPr algn="l">
              <a:lnSpc>
                <a:spcPct val="90000"/>
              </a:lnSpc>
              <a:defRPr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719670" y="2372883"/>
            <a:ext cx="10752929" cy="480484"/>
          </a:xfrm>
        </p:spPr>
        <p:txBody>
          <a:bodyPr/>
          <a:lstStyle>
            <a:lvl1pPr marL="0" indent="0" algn="l">
              <a:buNone/>
              <a:defRPr sz="24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19670" y="3909054"/>
            <a:ext cx="10752929" cy="480484"/>
          </a:xfrm>
        </p:spPr>
        <p:txBody>
          <a:bodyPr/>
          <a:lstStyle>
            <a:lvl1pPr marL="0" indent="0" algn="l">
              <a:buNone/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Picture 6" descr="Sitra_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8150" y="6309323"/>
            <a:ext cx="1204501" cy="479919"/>
          </a:xfrm>
          <a:prstGeom prst="rect">
            <a:avLst/>
          </a:prstGeom>
        </p:spPr>
      </p:pic>
      <p:pic>
        <p:nvPicPr>
          <p:cNvPr id="3" name="Picture 2" descr="SITRA_BLACK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0523" y="6360003"/>
            <a:ext cx="1103445" cy="214724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86D0723-919A-460C-9AFC-C4E192B49E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906213" y="6684432"/>
            <a:ext cx="3285787" cy="1735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67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0DB32AE1-6F65-467C-80F2-11CD66CC56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7233" y="6318253"/>
            <a:ext cx="431369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1830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 ja lopetus musta poh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6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9403" y="2948947"/>
            <a:ext cx="10753195" cy="886343"/>
          </a:xfrm>
        </p:spPr>
        <p:txBody>
          <a:bodyPr anchor="ctr"/>
          <a:lstStyle>
            <a:lvl1pPr algn="l"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719669" y="2468202"/>
            <a:ext cx="10752931" cy="480484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719669" y="4004373"/>
            <a:ext cx="10752931" cy="480484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3" name="Picture 2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0000" y="6360000"/>
            <a:ext cx="1110000" cy="216000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0A21FED-A515-49AB-B82B-ACD9BAF8EA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906213" y="6684432"/>
            <a:ext cx="3285787" cy="1735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67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CA758D22-37F9-43A2-B0B7-48A207BB13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7233" y="6318253"/>
            <a:ext cx="431369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2653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lkoinen väli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3" y="2276872"/>
            <a:ext cx="10753195" cy="1632181"/>
          </a:xfrm>
        </p:spPr>
        <p:txBody>
          <a:bodyPr bIns="140400" anchor="b" anchorCtr="0"/>
          <a:lstStyle>
            <a:lvl1pPr algn="ctr">
              <a:defRPr sz="3200" cap="all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719403" y="3909055"/>
            <a:ext cx="10753195" cy="575733"/>
          </a:xfrm>
        </p:spPr>
        <p:txBody>
          <a:bodyPr/>
          <a:lstStyle>
            <a:lvl1pPr marL="0" indent="0" algn="ctr">
              <a:buNone/>
              <a:defRPr>
                <a:latin typeface="Georgia"/>
                <a:cs typeface="Georgia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0523" y="6360003"/>
            <a:ext cx="1103445" cy="214724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EE69F4D-31DC-4A71-AAB3-673D2BD2CF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906213" y="6684432"/>
            <a:ext cx="3285787" cy="1735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67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F37CA86B-655B-4CB0-85B4-B60393110A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7233" y="6318253"/>
            <a:ext cx="431369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0465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slide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eläin, pingviini, koira, lintu&#10;&#10;Kuvaus luotu automaattisesti">
            <a:extLst>
              <a:ext uri="{FF2B5EF4-FFF2-40B4-BE49-F238E27FC236}">
                <a16:creationId xmlns:a16="http://schemas.microsoft.com/office/drawing/2014/main" id="{00D96A9A-9B02-4BA1-8585-98952AC677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3909054"/>
            <a:ext cx="3422111" cy="281448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3" y="2276872"/>
            <a:ext cx="10753195" cy="1632181"/>
          </a:xfrm>
        </p:spPr>
        <p:txBody>
          <a:bodyPr bIns="140400" anchor="b" anchorCtr="0"/>
          <a:lstStyle>
            <a:lvl1pPr algn="ctr">
              <a:defRPr sz="3200" cap="all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719403" y="3909055"/>
            <a:ext cx="10753195" cy="575733"/>
          </a:xfrm>
        </p:spPr>
        <p:txBody>
          <a:bodyPr/>
          <a:lstStyle>
            <a:lvl1pPr marL="0" indent="0" algn="ctr">
              <a:buNone/>
              <a:defRPr>
                <a:latin typeface="Georgia"/>
                <a:cs typeface="Georgia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0523" y="6360003"/>
            <a:ext cx="1103445" cy="214724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B8C00E4-EF7F-4078-880D-EA26200F38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906213" y="6684432"/>
            <a:ext cx="3285787" cy="1735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67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6C8C2137-535A-46F2-B636-B248123AD8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7233" y="6318253"/>
            <a:ext cx="431369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026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älislide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henkilö, objekti, mies, pitäminen&#10;&#10;Kuvaus luotu automaattisesti">
            <a:extLst>
              <a:ext uri="{FF2B5EF4-FFF2-40B4-BE49-F238E27FC236}">
                <a16:creationId xmlns:a16="http://schemas.microsoft.com/office/drawing/2014/main" id="{D0D04CD3-C122-48CD-95E2-4C1F636EEC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333" y="1074088"/>
            <a:ext cx="6026667" cy="444666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628" y="3217833"/>
            <a:ext cx="5776648" cy="1897411"/>
          </a:xfrm>
        </p:spPr>
        <p:txBody>
          <a:bodyPr bIns="140400" anchor="b" anchorCtr="0"/>
          <a:lstStyle>
            <a:lvl1pPr algn="ctr">
              <a:defRPr sz="3200" cap="all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14628" y="4850017"/>
            <a:ext cx="5776648" cy="669289"/>
          </a:xfrm>
        </p:spPr>
        <p:txBody>
          <a:bodyPr/>
          <a:lstStyle>
            <a:lvl1pPr marL="0" indent="0" algn="ctr">
              <a:buNone/>
              <a:defRPr>
                <a:latin typeface="Georgia"/>
                <a:cs typeface="Georgia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0523" y="6360003"/>
            <a:ext cx="1103445" cy="214724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2131D78-7280-412C-AC51-3820EBEF99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906213" y="6684432"/>
            <a:ext cx="3285787" cy="1735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67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483F56DD-AB0F-4DB6-B488-0E2F2F9871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7233" y="6318253"/>
            <a:ext cx="431369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1997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sta väli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6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3" y="2276872"/>
            <a:ext cx="10753195" cy="1632181"/>
          </a:xfrm>
        </p:spPr>
        <p:txBody>
          <a:bodyPr bIns="140400" anchor="b" anchorCtr="0"/>
          <a:lstStyle>
            <a:lvl1pPr algn="ctr">
              <a:defRPr sz="3200" cap="all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719403" y="3909055"/>
            <a:ext cx="10753195" cy="5757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9" name="Picture 8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0000" y="6360000"/>
            <a:ext cx="1110000" cy="216000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2949001D-1FB0-4824-90E0-B3E2C0FAE9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906213" y="6684432"/>
            <a:ext cx="3285787" cy="1735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67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D9CEF323-CF14-412D-84E9-393B1B1660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7233" y="6318253"/>
            <a:ext cx="431369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1868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ustekst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719403" y="1700808"/>
            <a:ext cx="10849205" cy="4320480"/>
          </a:xfrm>
        </p:spPr>
        <p:txBody>
          <a:bodyPr/>
          <a:lstStyle>
            <a:lvl1pPr marL="239182" marR="0" indent="-239182" algn="l" defTabSz="60959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2133">
                <a:solidFill>
                  <a:schemeClr val="tx1"/>
                </a:solidFill>
                <a:latin typeface="Georgia"/>
                <a:cs typeface="Georgia"/>
              </a:defRPr>
            </a:lvl1pPr>
            <a:lvl2pPr marL="474131" indent="-234949" algn="l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Char char="–"/>
              <a:defRPr sz="1867">
                <a:solidFill>
                  <a:schemeClr val="tx1"/>
                </a:solidFill>
                <a:latin typeface="Georgia"/>
                <a:cs typeface="Georgia"/>
              </a:defRPr>
            </a:lvl2pPr>
            <a:lvl3pPr marL="713314" indent="-234949" algn="l" defTabSz="715430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Char char="–"/>
              <a:defRPr sz="1600">
                <a:solidFill>
                  <a:schemeClr val="tx1"/>
                </a:solidFill>
                <a:latin typeface="Georgia"/>
                <a:cs typeface="Georgia"/>
              </a:defRPr>
            </a:lvl3pPr>
            <a:lvl4pPr marL="958845" indent="-234949" algn="l">
              <a:lnSpc>
                <a:spcPct val="90000"/>
              </a:lnSpc>
              <a:buFont typeface="Georgia" panose="02040502050405020303" pitchFamily="18" charset="0"/>
              <a:buChar char="–"/>
              <a:defRPr sz="1600">
                <a:solidFill>
                  <a:schemeClr val="tx1"/>
                </a:solidFill>
                <a:latin typeface="Georgia"/>
                <a:cs typeface="Georgia"/>
              </a:defRPr>
            </a:lvl4pPr>
            <a:lvl5pPr marL="143999" indent="-380998" algn="l">
              <a:buFont typeface="Arial"/>
              <a:buChar char="•"/>
              <a:defRPr sz="1867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0523" y="6360003"/>
            <a:ext cx="1103445" cy="214724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F4ADDD0-B430-43C3-A319-282CF2C67F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7233" y="6318253"/>
            <a:ext cx="431369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F136FBB-8937-4BAF-887D-6F75CFD22A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906213" y="6684432"/>
            <a:ext cx="3285787" cy="1735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67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9" name="Otsikko 8">
            <a:extLst>
              <a:ext uri="{FF2B5EF4-FFF2-40B4-BE49-F238E27FC236}">
                <a16:creationId xmlns:a16="http://schemas.microsoft.com/office/drawing/2014/main" id="{9F36D122-7161-4FFE-97EB-2595B71E9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316400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rustekstisivu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5" y="356659"/>
            <a:ext cx="6086252" cy="1152128"/>
          </a:xfrm>
        </p:spPr>
        <p:txBody>
          <a:bodyPr/>
          <a:lstStyle>
            <a:lvl1pPr algn="l">
              <a:defRPr sz="32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US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719403" y="1700808"/>
            <a:ext cx="6086251" cy="4320480"/>
          </a:xfrm>
        </p:spPr>
        <p:txBody>
          <a:bodyPr/>
          <a:lstStyle>
            <a:lvl1pPr marL="239182" marR="0" indent="-239182" algn="l" defTabSz="60959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2133">
                <a:solidFill>
                  <a:schemeClr val="tx1"/>
                </a:solidFill>
                <a:latin typeface="Georgia"/>
                <a:cs typeface="Georgia"/>
              </a:defRPr>
            </a:lvl1pPr>
            <a:lvl2pPr marL="474131" indent="-234949" algn="l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Char char="–"/>
              <a:defRPr sz="1867">
                <a:solidFill>
                  <a:schemeClr val="tx1"/>
                </a:solidFill>
                <a:latin typeface="Georgia"/>
                <a:cs typeface="Georgia"/>
              </a:defRPr>
            </a:lvl2pPr>
            <a:lvl3pPr marL="713314" indent="-234949" algn="l" defTabSz="715430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Char char="–"/>
              <a:defRPr sz="1600">
                <a:solidFill>
                  <a:schemeClr val="tx1"/>
                </a:solidFill>
                <a:latin typeface="Georgia"/>
                <a:cs typeface="Georgia"/>
              </a:defRPr>
            </a:lvl3pPr>
            <a:lvl4pPr marL="958845" indent="-234949" algn="l">
              <a:lnSpc>
                <a:spcPct val="90000"/>
              </a:lnSpc>
              <a:buFont typeface="Georgia" panose="02040502050405020303" pitchFamily="18" charset="0"/>
              <a:buChar char="–"/>
              <a:defRPr sz="1600">
                <a:solidFill>
                  <a:schemeClr val="tx1"/>
                </a:solidFill>
                <a:latin typeface="Georgia"/>
                <a:cs typeface="Georgia"/>
              </a:defRPr>
            </a:lvl4pPr>
            <a:lvl5pPr marL="143999" indent="-380998" algn="l">
              <a:buFont typeface="Arial"/>
              <a:buChar char="•"/>
              <a:defRPr sz="1867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0523" y="6360003"/>
            <a:ext cx="1103445" cy="214724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F4ADDD0-B430-43C3-A319-282CF2C67F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7233" y="6318253"/>
            <a:ext cx="431369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F136FBB-8937-4BAF-887D-6F75CFD22A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906213" y="6684432"/>
            <a:ext cx="3285787" cy="1735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67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pic>
        <p:nvPicPr>
          <p:cNvPr id="9" name="Picture 48">
            <a:extLst>
              <a:ext uri="{FF2B5EF4-FFF2-40B4-BE49-F238E27FC236}">
                <a16:creationId xmlns:a16="http://schemas.microsoft.com/office/drawing/2014/main" id="{4CA71D93-9FCA-444E-B95A-880C3526A26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6308" y="807752"/>
            <a:ext cx="5213536" cy="5213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628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sta tekst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6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19405" y="356659"/>
            <a:ext cx="10849207" cy="1152128"/>
          </a:xfrm>
        </p:spPr>
        <p:txBody>
          <a:bodyPr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20"/>
          </p:nvPr>
        </p:nvSpPr>
        <p:spPr>
          <a:xfrm>
            <a:off x="719403" y="1700808"/>
            <a:ext cx="10849205" cy="4320480"/>
          </a:xfrm>
        </p:spPr>
        <p:txBody>
          <a:bodyPr/>
          <a:lstStyle>
            <a:lvl1pPr marL="239182" marR="0" indent="-239182" algn="l" defTabSz="60959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2133">
                <a:solidFill>
                  <a:schemeClr val="bg1"/>
                </a:solidFill>
                <a:latin typeface="Georgia"/>
                <a:cs typeface="Georgia"/>
              </a:defRPr>
            </a:lvl1pPr>
            <a:lvl2pPr marL="476248" indent="-237066" algn="l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Char char="–"/>
              <a:defRPr sz="1867">
                <a:solidFill>
                  <a:schemeClr val="bg1"/>
                </a:solidFill>
                <a:latin typeface="Georgia"/>
                <a:cs typeface="Georgia"/>
              </a:defRPr>
            </a:lvl2pPr>
            <a:lvl3pPr marL="717547" indent="-228598" algn="l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Char char="–"/>
              <a:defRPr sz="1600">
                <a:solidFill>
                  <a:schemeClr val="bg1"/>
                </a:solidFill>
                <a:latin typeface="Georgia"/>
                <a:cs typeface="Georgia"/>
              </a:defRPr>
            </a:lvl3pPr>
            <a:lvl4pPr marL="958845" indent="-228598" algn="l">
              <a:lnSpc>
                <a:spcPct val="90000"/>
              </a:lnSpc>
              <a:buFont typeface="Georgia" panose="02040502050405020303" pitchFamily="18" charset="0"/>
              <a:buChar char="–"/>
              <a:defRPr sz="1600">
                <a:solidFill>
                  <a:schemeClr val="bg1"/>
                </a:solidFill>
                <a:latin typeface="Georgia"/>
                <a:cs typeface="Georgia"/>
              </a:defRPr>
            </a:lvl4pPr>
            <a:lvl5pPr marL="143999" indent="-380998" algn="l">
              <a:buFont typeface="Arial"/>
              <a:buChar char="•"/>
              <a:defRPr sz="1867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pic>
        <p:nvPicPr>
          <p:cNvPr id="10" name="Picture 9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0000" y="6360000"/>
            <a:ext cx="1110000" cy="216000"/>
          </a:xfrm>
          <a:prstGeom prst="rect">
            <a:avLst/>
          </a:prstGeom>
        </p:spPr>
      </p:pic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6C66429D-2893-433C-B913-6AEB58E09F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7233" y="6318253"/>
            <a:ext cx="431369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66B38F7E-0048-43B2-B9B0-4A5922302A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906213" y="6684432"/>
            <a:ext cx="3285787" cy="1735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67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0886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ean kuvan kuvalaatikk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20"/>
          </p:nvPr>
        </p:nvSpPr>
        <p:spPr>
          <a:xfrm>
            <a:off x="10436" y="0"/>
            <a:ext cx="4464051" cy="6858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4" name="Tekstin paikkamerkki 6"/>
          <p:cNvSpPr>
            <a:spLocks noGrp="1"/>
          </p:cNvSpPr>
          <p:nvPr>
            <p:ph type="body" sz="quarter" idx="11"/>
          </p:nvPr>
        </p:nvSpPr>
        <p:spPr>
          <a:xfrm>
            <a:off x="5135893" y="548680"/>
            <a:ext cx="6432715" cy="768085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/>
              <a:buNone/>
              <a:defRPr sz="2133" b="1">
                <a:latin typeface="Arial Black"/>
                <a:cs typeface="Arial Black"/>
              </a:defRPr>
            </a:lvl1pPr>
            <a:lvl2pPr marL="380998" indent="-380998">
              <a:buFont typeface="Arial" panose="020B0604020202020204" pitchFamily="34" charset="0"/>
              <a:buChar char="•"/>
              <a:defRPr/>
            </a:lvl2pPr>
            <a:lvl3pPr marL="0" indent="0" algn="l">
              <a:spcBef>
                <a:spcPts val="0"/>
              </a:spcBef>
              <a:buFont typeface="Arial"/>
              <a:buNone/>
              <a:defRPr sz="2133"/>
            </a:lvl3pPr>
            <a:lvl4pPr marL="0" indent="0" algn="l">
              <a:spcBef>
                <a:spcPts val="0"/>
              </a:spcBef>
              <a:buFont typeface="Arial"/>
              <a:buNone/>
              <a:defRPr sz="2133"/>
            </a:lvl4pPr>
            <a:lvl5pPr marL="0" indent="0" algn="l">
              <a:spcBef>
                <a:spcPts val="0"/>
              </a:spcBef>
              <a:buFont typeface="Arial"/>
              <a:buNone/>
              <a:defRPr sz="2133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527051" y="548220"/>
            <a:ext cx="3456715" cy="5281049"/>
          </a:xfrm>
        </p:spPr>
        <p:txBody>
          <a:bodyPr/>
          <a:lstStyle>
            <a:lvl1pPr marL="0" indent="0" algn="l">
              <a:buNone/>
              <a:defRPr sz="3200" b="1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5135893" y="1316766"/>
            <a:ext cx="6431691" cy="4512501"/>
          </a:xfrm>
        </p:spPr>
        <p:txBody>
          <a:bodyPr/>
          <a:lstStyle>
            <a:lvl1pPr marL="239182" marR="0" indent="-239182" algn="l" defTabSz="60959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2133">
                <a:solidFill>
                  <a:schemeClr val="tx1"/>
                </a:solidFill>
                <a:latin typeface="Georgia"/>
                <a:cs typeface="Georgia"/>
              </a:defRPr>
            </a:lvl1pPr>
            <a:lvl2pPr marL="476248" indent="-237066" algn="l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Char char="–"/>
              <a:defRPr sz="1867">
                <a:solidFill>
                  <a:schemeClr val="tx1"/>
                </a:solidFill>
                <a:latin typeface="Georgia"/>
                <a:cs typeface="Georgia"/>
              </a:defRPr>
            </a:lvl2pPr>
            <a:lvl3pPr marL="717547" indent="-228598" algn="l" defTabSz="715430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Char char="–"/>
              <a:defRPr sz="1600">
                <a:solidFill>
                  <a:schemeClr val="tx1"/>
                </a:solidFill>
                <a:latin typeface="Georgia"/>
                <a:cs typeface="Georgia"/>
              </a:defRPr>
            </a:lvl3pPr>
            <a:lvl4pPr marL="958845" indent="-228598" algn="l">
              <a:lnSpc>
                <a:spcPct val="90000"/>
              </a:lnSpc>
              <a:buFont typeface="Georgia" panose="02040502050405020303" pitchFamily="18" charset="0"/>
              <a:buChar char="–"/>
              <a:defRPr sz="1600">
                <a:solidFill>
                  <a:schemeClr val="tx1"/>
                </a:solidFill>
                <a:latin typeface="Georgia"/>
                <a:cs typeface="Georgia"/>
              </a:defRPr>
            </a:lvl4pPr>
            <a:lvl5pPr marL="143999" indent="-380998" algn="l">
              <a:buFont typeface="Arial"/>
              <a:buChar char="•"/>
              <a:defRPr sz="1867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pic>
        <p:nvPicPr>
          <p:cNvPr id="8" name="Picture 7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0523" y="6360003"/>
            <a:ext cx="1103445" cy="214724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CE9239A5-E32A-4DB0-BD5C-190A965253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7233" y="6318253"/>
            <a:ext cx="431369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B92799F-F41C-4423-8BDC-B222A749E6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906213" y="6684432"/>
            <a:ext cx="3285787" cy="1735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67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2027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ea 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20"/>
          </p:nvPr>
        </p:nvSpPr>
        <p:spPr>
          <a:xfrm>
            <a:off x="0" y="0"/>
            <a:ext cx="4464051" cy="6858000"/>
          </a:xfrm>
          <a:solidFill>
            <a:schemeClr val="tx1"/>
          </a:solidFill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5" name="Tekstin paikkamerkki 6"/>
          <p:cNvSpPr>
            <a:spLocks noGrp="1"/>
          </p:cNvSpPr>
          <p:nvPr>
            <p:ph type="body" sz="quarter" idx="11"/>
          </p:nvPr>
        </p:nvSpPr>
        <p:spPr>
          <a:xfrm>
            <a:off x="5135893" y="548680"/>
            <a:ext cx="6432715" cy="768085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/>
              <a:buNone/>
              <a:defRPr sz="2133" b="1">
                <a:latin typeface="Arial Black"/>
                <a:cs typeface="Arial Black"/>
              </a:defRPr>
            </a:lvl1pPr>
            <a:lvl2pPr marL="380998" indent="-380998">
              <a:buFont typeface="Arial" panose="020B0604020202020204" pitchFamily="34" charset="0"/>
              <a:buChar char="•"/>
              <a:defRPr/>
            </a:lvl2pPr>
            <a:lvl3pPr marL="0" indent="0" algn="l">
              <a:spcBef>
                <a:spcPts val="0"/>
              </a:spcBef>
              <a:buFont typeface="Arial"/>
              <a:buNone/>
              <a:defRPr sz="2133"/>
            </a:lvl3pPr>
            <a:lvl4pPr marL="0" indent="0" algn="l">
              <a:spcBef>
                <a:spcPts val="0"/>
              </a:spcBef>
              <a:buFont typeface="Arial"/>
              <a:buNone/>
              <a:defRPr sz="2133"/>
            </a:lvl4pPr>
            <a:lvl5pPr marL="0" indent="0" algn="l">
              <a:spcBef>
                <a:spcPts val="0"/>
              </a:spcBef>
              <a:buFont typeface="Arial"/>
              <a:buNone/>
              <a:defRPr sz="2133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5135893" y="1316766"/>
            <a:ext cx="6431691" cy="4512501"/>
          </a:xfrm>
        </p:spPr>
        <p:txBody>
          <a:bodyPr/>
          <a:lstStyle>
            <a:lvl1pPr marL="239182" marR="0" indent="-239182" algn="l" defTabSz="60959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2133">
                <a:solidFill>
                  <a:schemeClr val="tx1"/>
                </a:solidFill>
                <a:latin typeface="Georgia"/>
                <a:cs typeface="Georgia"/>
              </a:defRPr>
            </a:lvl1pPr>
            <a:lvl2pPr marL="476248" indent="-237066" algn="l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Char char="–"/>
              <a:defRPr sz="1867">
                <a:solidFill>
                  <a:schemeClr val="tx1"/>
                </a:solidFill>
                <a:latin typeface="Georgia"/>
                <a:cs typeface="Georgia"/>
              </a:defRPr>
            </a:lvl2pPr>
            <a:lvl3pPr marL="717547" indent="-228598" algn="l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Char char="–"/>
              <a:defRPr sz="1600">
                <a:solidFill>
                  <a:schemeClr val="tx1"/>
                </a:solidFill>
                <a:latin typeface="Georgia"/>
                <a:cs typeface="Georgia"/>
              </a:defRPr>
            </a:lvl3pPr>
            <a:lvl4pPr marL="958845" indent="-228598" algn="l">
              <a:lnSpc>
                <a:spcPct val="90000"/>
              </a:lnSpc>
              <a:buFont typeface="Georgia" panose="02040502050405020303" pitchFamily="18" charset="0"/>
              <a:buChar char="–"/>
              <a:defRPr sz="1600">
                <a:solidFill>
                  <a:schemeClr val="tx1"/>
                </a:solidFill>
                <a:latin typeface="Georgia"/>
                <a:cs typeface="Georgia"/>
              </a:defRPr>
            </a:lvl4pPr>
            <a:lvl5pPr marL="143999" indent="-380998" algn="l">
              <a:buFont typeface="Arial"/>
              <a:buChar char="•"/>
              <a:defRPr sz="1867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527051" y="548220"/>
            <a:ext cx="3456715" cy="5281049"/>
          </a:xfr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9" name="Picture 8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0523" y="6360003"/>
            <a:ext cx="1103445" cy="214724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7763272-C6C4-48A7-9531-211F248880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906213" y="6684432"/>
            <a:ext cx="3285787" cy="1735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67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CEB20A89-946D-40B8-8718-E097F5D86C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7233" y="6318253"/>
            <a:ext cx="431369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22017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vasemm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21"/>
          </p:nvPr>
        </p:nvSpPr>
        <p:spPr>
          <a:xfrm>
            <a:off x="6383867" y="0"/>
            <a:ext cx="5808133" cy="6858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6384032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ekstin paikkamerkki 6"/>
          <p:cNvSpPr>
            <a:spLocks noGrp="1"/>
          </p:cNvSpPr>
          <p:nvPr>
            <p:ph type="body" sz="quarter" idx="11"/>
          </p:nvPr>
        </p:nvSpPr>
        <p:spPr>
          <a:xfrm>
            <a:off x="623393" y="548680"/>
            <a:ext cx="5184576" cy="1248139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/>
              <a:buNone/>
              <a:defRPr sz="3200" b="1">
                <a:latin typeface="Arial Black"/>
                <a:cs typeface="Arial Black"/>
              </a:defRPr>
            </a:lvl1pPr>
            <a:lvl2pPr marL="380998" indent="-380998">
              <a:buFont typeface="Arial" panose="020B0604020202020204" pitchFamily="34" charset="0"/>
              <a:buChar char="•"/>
              <a:defRPr/>
            </a:lvl2pPr>
            <a:lvl3pPr marL="0" indent="0" algn="l">
              <a:spcBef>
                <a:spcPts val="0"/>
              </a:spcBef>
              <a:buFont typeface="Arial"/>
              <a:buNone/>
              <a:defRPr sz="2133"/>
            </a:lvl3pPr>
            <a:lvl4pPr marL="0" indent="0" algn="l">
              <a:spcBef>
                <a:spcPts val="0"/>
              </a:spcBef>
              <a:buFont typeface="Arial"/>
              <a:buNone/>
              <a:defRPr sz="2133"/>
            </a:lvl4pPr>
            <a:lvl5pPr marL="0" indent="0" algn="l">
              <a:spcBef>
                <a:spcPts val="0"/>
              </a:spcBef>
              <a:buFont typeface="Arial"/>
              <a:buNone/>
              <a:defRPr sz="2133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623393" y="1796819"/>
            <a:ext cx="5184576" cy="4512501"/>
          </a:xfrm>
        </p:spPr>
        <p:txBody>
          <a:bodyPr/>
          <a:lstStyle>
            <a:lvl1pPr marL="239182" marR="0" indent="-239182" algn="l" defTabSz="60959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2133">
                <a:solidFill>
                  <a:schemeClr val="tx1"/>
                </a:solidFill>
                <a:latin typeface="Georgia"/>
                <a:cs typeface="Georgia"/>
              </a:defRPr>
            </a:lvl1pPr>
            <a:lvl2pPr marL="476248" indent="-237066" algn="l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Char char="–"/>
              <a:defRPr sz="1867">
                <a:solidFill>
                  <a:schemeClr val="tx1"/>
                </a:solidFill>
                <a:latin typeface="Georgia"/>
                <a:cs typeface="Georgia"/>
              </a:defRPr>
            </a:lvl2pPr>
            <a:lvl3pPr marL="717547" indent="-228598" algn="l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Char char="–"/>
              <a:defRPr sz="1600">
                <a:solidFill>
                  <a:schemeClr val="tx1"/>
                </a:solidFill>
                <a:latin typeface="Georgia"/>
                <a:cs typeface="Georgia"/>
              </a:defRPr>
            </a:lvl3pPr>
            <a:lvl4pPr marL="958845" indent="-228598" algn="l">
              <a:lnSpc>
                <a:spcPct val="90000"/>
              </a:lnSpc>
              <a:buFont typeface="Georgia" panose="02040502050405020303" pitchFamily="18" charset="0"/>
              <a:buChar char="–"/>
              <a:defRPr sz="1600">
                <a:solidFill>
                  <a:schemeClr val="tx1"/>
                </a:solidFill>
                <a:latin typeface="Georgia"/>
                <a:cs typeface="Georgia"/>
              </a:defRPr>
            </a:lvl4pPr>
            <a:lvl5pPr marL="143999" indent="-380998" algn="l">
              <a:buFont typeface="Arial"/>
              <a:buChar char="•"/>
              <a:defRPr sz="1867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6960096" y="548684"/>
            <a:ext cx="4512501" cy="5281049"/>
          </a:xfrm>
        </p:spPr>
        <p:txBody>
          <a:bodyPr/>
          <a:lstStyle>
            <a:lvl1pPr marL="0" indent="0" algn="l">
              <a:buNone/>
              <a:defRPr sz="3200" b="1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9" name="Picture 8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0523" y="6360003"/>
            <a:ext cx="1103445" cy="214724"/>
          </a:xfrm>
          <a:prstGeom prst="rect">
            <a:avLst/>
          </a:prstGeom>
        </p:spPr>
      </p:pic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0E76AB76-094E-4615-A040-319A4E09D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7233" y="6318253"/>
            <a:ext cx="431369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DA5E87C-58BB-47C2-A5B7-128508632C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906213" y="6684432"/>
            <a:ext cx="3285787" cy="1735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67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87732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mma kuva vasemm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21"/>
          </p:nvPr>
        </p:nvSpPr>
        <p:spPr>
          <a:xfrm>
            <a:off x="6383867" y="0"/>
            <a:ext cx="5808133" cy="6858000"/>
          </a:xfrm>
          <a:solidFill>
            <a:schemeClr val="tx1"/>
          </a:solidFill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6384032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ekstin paikkamerkki 6"/>
          <p:cNvSpPr>
            <a:spLocks noGrp="1"/>
          </p:cNvSpPr>
          <p:nvPr>
            <p:ph type="body" sz="quarter" idx="11"/>
          </p:nvPr>
        </p:nvSpPr>
        <p:spPr>
          <a:xfrm>
            <a:off x="623393" y="548680"/>
            <a:ext cx="5184576" cy="1248139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/>
              <a:buNone/>
              <a:defRPr sz="3200" b="1">
                <a:latin typeface="Arial Black"/>
                <a:cs typeface="Arial Black"/>
              </a:defRPr>
            </a:lvl1pPr>
            <a:lvl2pPr marL="380998" indent="-380998">
              <a:buFont typeface="Arial" panose="020B0604020202020204" pitchFamily="34" charset="0"/>
              <a:buChar char="•"/>
              <a:defRPr/>
            </a:lvl2pPr>
            <a:lvl3pPr marL="0" indent="0" algn="l">
              <a:spcBef>
                <a:spcPts val="0"/>
              </a:spcBef>
              <a:buFont typeface="Arial"/>
              <a:buNone/>
              <a:defRPr sz="2133"/>
            </a:lvl3pPr>
            <a:lvl4pPr marL="0" indent="0" algn="l">
              <a:spcBef>
                <a:spcPts val="0"/>
              </a:spcBef>
              <a:buFont typeface="Arial"/>
              <a:buNone/>
              <a:defRPr sz="2133"/>
            </a:lvl4pPr>
            <a:lvl5pPr marL="0" indent="0" algn="l">
              <a:spcBef>
                <a:spcPts val="0"/>
              </a:spcBef>
              <a:buFont typeface="Arial"/>
              <a:buNone/>
              <a:defRPr sz="2133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623393" y="1796819"/>
            <a:ext cx="5184576" cy="4512501"/>
          </a:xfrm>
        </p:spPr>
        <p:txBody>
          <a:bodyPr/>
          <a:lstStyle>
            <a:lvl1pPr marL="239182" marR="0" indent="-239182" algn="l" defTabSz="60959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2133">
                <a:solidFill>
                  <a:schemeClr val="tx1"/>
                </a:solidFill>
                <a:latin typeface="Georgia"/>
                <a:cs typeface="Georgia"/>
              </a:defRPr>
            </a:lvl1pPr>
            <a:lvl2pPr marL="476248" indent="-237066" algn="l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Char char="–"/>
              <a:defRPr sz="1867">
                <a:solidFill>
                  <a:schemeClr val="tx1"/>
                </a:solidFill>
                <a:latin typeface="Georgia"/>
                <a:cs typeface="Georgia"/>
              </a:defRPr>
            </a:lvl2pPr>
            <a:lvl3pPr marL="717547" indent="-228598" algn="l" defTabSz="715430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Char char="–"/>
              <a:defRPr sz="1600">
                <a:solidFill>
                  <a:schemeClr val="tx1"/>
                </a:solidFill>
                <a:latin typeface="Georgia"/>
                <a:cs typeface="Georgia"/>
              </a:defRPr>
            </a:lvl3pPr>
            <a:lvl4pPr marL="958845" indent="-228598" algn="l">
              <a:lnSpc>
                <a:spcPct val="90000"/>
              </a:lnSpc>
              <a:buFont typeface="Georgia" panose="02040502050405020303" pitchFamily="18" charset="0"/>
              <a:buChar char="–"/>
              <a:defRPr sz="1600">
                <a:solidFill>
                  <a:schemeClr val="tx1"/>
                </a:solidFill>
                <a:latin typeface="Georgia"/>
                <a:cs typeface="Georgia"/>
              </a:defRPr>
            </a:lvl4pPr>
            <a:lvl5pPr marL="143999" indent="-380998" algn="l">
              <a:buFont typeface="Arial"/>
              <a:buChar char="•"/>
              <a:defRPr sz="1867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6960096" y="548684"/>
            <a:ext cx="4512501" cy="5281049"/>
          </a:xfr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9" name="Picture 8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0000" y="6360000"/>
            <a:ext cx="1110000" cy="216000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4AC11518-9C87-471B-856B-FDB9C1997D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906213" y="6684432"/>
            <a:ext cx="3285787" cy="1735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67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F31484EA-78BF-48BD-8A39-8072534749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7233" y="6318253"/>
            <a:ext cx="431369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0180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uette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6" y="548683"/>
            <a:ext cx="10753193" cy="1078364"/>
          </a:xfrm>
        </p:spPr>
        <p:txBody>
          <a:bodyPr anchor="t"/>
          <a:lstStyle>
            <a:lvl1pPr algn="l">
              <a:defRPr sz="32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4" name="Text Placeholder 33"/>
          <p:cNvSpPr>
            <a:spLocks noGrp="1"/>
          </p:cNvSpPr>
          <p:nvPr userDrawn="1">
            <p:ph type="body" sz="quarter" idx="13"/>
          </p:nvPr>
        </p:nvSpPr>
        <p:spPr>
          <a:xfrm>
            <a:off x="1968502" y="1700808"/>
            <a:ext cx="9504097" cy="768085"/>
          </a:xfrm>
        </p:spPr>
        <p:txBody>
          <a:bodyPr anchor="ctr"/>
          <a:lstStyle>
            <a:lvl1pPr marL="0" indent="0" algn="l">
              <a:buNone/>
              <a:defRPr sz="2133" b="0" i="0">
                <a:latin typeface="Georgia"/>
                <a:cs typeface="Georgia"/>
              </a:defRPr>
            </a:lvl1pPr>
            <a:lvl2pPr algn="l">
              <a:defRPr sz="1867" b="1" i="0">
                <a:latin typeface="Arial"/>
                <a:cs typeface="Arial"/>
              </a:defRPr>
            </a:lvl2pPr>
            <a:lvl3pPr algn="l">
              <a:defRPr sz="1867" b="1" i="0">
                <a:latin typeface="Arial"/>
                <a:cs typeface="Arial"/>
              </a:defRPr>
            </a:lvl3pPr>
            <a:lvl4pPr algn="l">
              <a:defRPr sz="1867" b="1" i="0">
                <a:latin typeface="Arial"/>
                <a:cs typeface="Arial"/>
              </a:defRPr>
            </a:lvl4pPr>
            <a:lvl5pPr algn="l">
              <a:defRPr sz="1867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5" name="Text Placeholder 33"/>
          <p:cNvSpPr>
            <a:spLocks noGrp="1"/>
          </p:cNvSpPr>
          <p:nvPr userDrawn="1">
            <p:ph type="body" sz="quarter" idx="14"/>
          </p:nvPr>
        </p:nvSpPr>
        <p:spPr>
          <a:xfrm>
            <a:off x="1968502" y="2566594"/>
            <a:ext cx="9504097" cy="766399"/>
          </a:xfrm>
        </p:spPr>
        <p:txBody>
          <a:bodyPr anchor="ctr"/>
          <a:lstStyle>
            <a:lvl1pPr marL="0" indent="0" algn="l">
              <a:buNone/>
              <a:defRPr lang="fi-FI" sz="2133" b="0" i="0" kern="1200" dirty="0" err="1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867" b="1" i="0">
                <a:latin typeface="Arial"/>
                <a:cs typeface="Arial"/>
              </a:defRPr>
            </a:lvl2pPr>
            <a:lvl3pPr algn="l">
              <a:defRPr sz="1867" b="1" i="0">
                <a:latin typeface="Arial"/>
                <a:cs typeface="Arial"/>
              </a:defRPr>
            </a:lvl3pPr>
            <a:lvl4pPr algn="l">
              <a:defRPr sz="1867" b="1" i="0">
                <a:latin typeface="Arial"/>
                <a:cs typeface="Arial"/>
              </a:defRPr>
            </a:lvl4pPr>
            <a:lvl5pPr algn="l">
              <a:defRPr sz="1867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6" name="Text Placeholder 33"/>
          <p:cNvSpPr>
            <a:spLocks noGrp="1"/>
          </p:cNvSpPr>
          <p:nvPr userDrawn="1">
            <p:ph type="body" sz="quarter" idx="15"/>
          </p:nvPr>
        </p:nvSpPr>
        <p:spPr>
          <a:xfrm>
            <a:off x="1968502" y="3430687"/>
            <a:ext cx="9504097" cy="766399"/>
          </a:xfrm>
        </p:spPr>
        <p:txBody>
          <a:bodyPr anchor="ctr"/>
          <a:lstStyle>
            <a:lvl1pPr marL="0" indent="0" algn="l">
              <a:buNone/>
              <a:defRPr lang="fi-FI" sz="2133" b="0" i="0" kern="1200" dirty="0" err="1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867" b="1" i="0">
                <a:latin typeface="Arial"/>
                <a:cs typeface="Arial"/>
              </a:defRPr>
            </a:lvl2pPr>
            <a:lvl3pPr algn="l">
              <a:defRPr sz="1867" b="1" i="0">
                <a:latin typeface="Arial"/>
                <a:cs typeface="Arial"/>
              </a:defRPr>
            </a:lvl3pPr>
            <a:lvl4pPr algn="l">
              <a:defRPr sz="1867" b="1" i="0">
                <a:latin typeface="Arial"/>
                <a:cs typeface="Arial"/>
              </a:defRPr>
            </a:lvl4pPr>
            <a:lvl5pPr algn="l">
              <a:defRPr sz="1867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7" name="Text Placeholder 33"/>
          <p:cNvSpPr>
            <a:spLocks noGrp="1"/>
          </p:cNvSpPr>
          <p:nvPr userDrawn="1">
            <p:ph type="body" sz="quarter" idx="16"/>
          </p:nvPr>
        </p:nvSpPr>
        <p:spPr>
          <a:xfrm>
            <a:off x="1967541" y="4294786"/>
            <a:ext cx="9505056" cy="766399"/>
          </a:xfrm>
        </p:spPr>
        <p:txBody>
          <a:bodyPr anchor="ctr"/>
          <a:lstStyle>
            <a:lvl1pPr marL="0" indent="0" algn="l">
              <a:buNone/>
              <a:defRPr lang="fi-FI" sz="2133" b="0" i="0" kern="1200" dirty="0" err="1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867" b="1" i="0">
                <a:latin typeface="Arial"/>
                <a:cs typeface="Arial"/>
              </a:defRPr>
            </a:lvl2pPr>
            <a:lvl3pPr algn="l">
              <a:defRPr sz="1867" b="1" i="0">
                <a:latin typeface="Arial"/>
                <a:cs typeface="Arial"/>
              </a:defRPr>
            </a:lvl3pPr>
            <a:lvl4pPr algn="l">
              <a:defRPr sz="1867" b="1" i="0">
                <a:latin typeface="Arial"/>
                <a:cs typeface="Arial"/>
              </a:defRPr>
            </a:lvl4pPr>
            <a:lvl5pPr algn="l">
              <a:defRPr sz="1867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8" name="Text Placeholder 33"/>
          <p:cNvSpPr>
            <a:spLocks noGrp="1"/>
          </p:cNvSpPr>
          <p:nvPr userDrawn="1">
            <p:ph type="body" sz="quarter" idx="17"/>
          </p:nvPr>
        </p:nvSpPr>
        <p:spPr>
          <a:xfrm>
            <a:off x="1967541" y="5158879"/>
            <a:ext cx="9505056" cy="766399"/>
          </a:xfrm>
        </p:spPr>
        <p:txBody>
          <a:bodyPr anchor="ctr"/>
          <a:lstStyle>
            <a:lvl1pPr marL="0" indent="0" algn="l">
              <a:buNone/>
              <a:defRPr lang="fi-FI" sz="2133" b="0" i="0" kern="1200" dirty="0" err="1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867" b="1" i="0">
                <a:latin typeface="Arial"/>
                <a:cs typeface="Arial"/>
              </a:defRPr>
            </a:lvl2pPr>
            <a:lvl3pPr algn="l">
              <a:defRPr sz="1867" b="1" i="0">
                <a:latin typeface="Arial"/>
                <a:cs typeface="Arial"/>
              </a:defRPr>
            </a:lvl3pPr>
            <a:lvl4pPr algn="l">
              <a:defRPr sz="1867" b="1" i="0">
                <a:latin typeface="Arial"/>
                <a:cs typeface="Arial"/>
              </a:defRPr>
            </a:lvl4pPr>
            <a:lvl5pPr algn="l">
              <a:defRPr sz="1867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9" name="Picture 8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0523" y="6360003"/>
            <a:ext cx="1103445" cy="214724"/>
          </a:xfrm>
          <a:prstGeom prst="rect">
            <a:avLst/>
          </a:prstGeom>
        </p:spPr>
      </p:pic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41159023-B59A-48AE-8D69-7336E6123C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7233" y="6318253"/>
            <a:ext cx="431369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29C6042E-5821-40DB-9B3B-0C131EAC27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906213" y="6684432"/>
            <a:ext cx="3285787" cy="1735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67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05173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uettelo m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 userDrawn="1"/>
        </p:nvSpPr>
        <p:spPr>
          <a:xfrm>
            <a:off x="0" y="0"/>
            <a:ext cx="12192000" cy="686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719406" y="548683"/>
            <a:ext cx="10753193" cy="1078364"/>
          </a:xfrm>
        </p:spPr>
        <p:txBody>
          <a:bodyPr anchor="t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28" name="Text Placeholder 33"/>
          <p:cNvSpPr>
            <a:spLocks noGrp="1"/>
          </p:cNvSpPr>
          <p:nvPr>
            <p:ph type="body" sz="quarter" idx="13"/>
          </p:nvPr>
        </p:nvSpPr>
        <p:spPr>
          <a:xfrm>
            <a:off x="1968502" y="1700808"/>
            <a:ext cx="9504097" cy="768085"/>
          </a:xfrm>
        </p:spPr>
        <p:txBody>
          <a:bodyPr anchor="ctr"/>
          <a:lstStyle>
            <a:lvl1pPr marL="0" indent="0" algn="l">
              <a:buNone/>
              <a:defRPr sz="2133" b="0" i="0">
                <a:solidFill>
                  <a:schemeClr val="bg1"/>
                </a:solidFill>
                <a:latin typeface="Georgia"/>
                <a:cs typeface="Georgia"/>
              </a:defRPr>
            </a:lvl1pPr>
            <a:lvl2pPr algn="l">
              <a:defRPr sz="1867" b="1" i="0">
                <a:latin typeface="Arial"/>
                <a:cs typeface="Arial"/>
              </a:defRPr>
            </a:lvl2pPr>
            <a:lvl3pPr algn="l">
              <a:defRPr sz="1867" b="1" i="0">
                <a:latin typeface="Arial"/>
                <a:cs typeface="Arial"/>
              </a:defRPr>
            </a:lvl3pPr>
            <a:lvl4pPr algn="l">
              <a:defRPr sz="1867" b="1" i="0">
                <a:latin typeface="Arial"/>
                <a:cs typeface="Arial"/>
              </a:defRPr>
            </a:lvl4pPr>
            <a:lvl5pPr algn="l">
              <a:defRPr sz="1867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9" name="Text Placeholder 33"/>
          <p:cNvSpPr>
            <a:spLocks noGrp="1"/>
          </p:cNvSpPr>
          <p:nvPr>
            <p:ph type="body" sz="quarter" idx="14"/>
          </p:nvPr>
        </p:nvSpPr>
        <p:spPr>
          <a:xfrm>
            <a:off x="1968502" y="2566594"/>
            <a:ext cx="9504097" cy="766399"/>
          </a:xfrm>
        </p:spPr>
        <p:txBody>
          <a:bodyPr anchor="ctr"/>
          <a:lstStyle>
            <a:lvl1pPr marL="0" indent="0" algn="l">
              <a:buNone/>
              <a:defRPr lang="fi-FI" sz="2133" b="0" i="0" kern="1200" dirty="0" err="1">
                <a:solidFill>
                  <a:schemeClr val="bg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867" b="1" i="0">
                <a:latin typeface="Arial"/>
                <a:cs typeface="Arial"/>
              </a:defRPr>
            </a:lvl2pPr>
            <a:lvl3pPr algn="l">
              <a:defRPr sz="1867" b="1" i="0">
                <a:latin typeface="Arial"/>
                <a:cs typeface="Arial"/>
              </a:defRPr>
            </a:lvl3pPr>
            <a:lvl4pPr algn="l">
              <a:defRPr sz="1867" b="1" i="0">
                <a:latin typeface="Arial"/>
                <a:cs typeface="Arial"/>
              </a:defRPr>
            </a:lvl4pPr>
            <a:lvl5pPr algn="l">
              <a:defRPr sz="1867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0" name="Text Placeholder 33"/>
          <p:cNvSpPr>
            <a:spLocks noGrp="1"/>
          </p:cNvSpPr>
          <p:nvPr>
            <p:ph type="body" sz="quarter" idx="15"/>
          </p:nvPr>
        </p:nvSpPr>
        <p:spPr>
          <a:xfrm>
            <a:off x="1968502" y="3430687"/>
            <a:ext cx="9504097" cy="766399"/>
          </a:xfrm>
        </p:spPr>
        <p:txBody>
          <a:bodyPr anchor="ctr"/>
          <a:lstStyle>
            <a:lvl1pPr marL="0" indent="0" algn="l">
              <a:buNone/>
              <a:defRPr lang="fi-FI" sz="2133" b="0" i="0" kern="1200" dirty="0" err="1">
                <a:solidFill>
                  <a:schemeClr val="bg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867" b="1" i="0">
                <a:latin typeface="Arial"/>
                <a:cs typeface="Arial"/>
              </a:defRPr>
            </a:lvl2pPr>
            <a:lvl3pPr algn="l">
              <a:defRPr sz="1867" b="1" i="0">
                <a:latin typeface="Arial"/>
                <a:cs typeface="Arial"/>
              </a:defRPr>
            </a:lvl3pPr>
            <a:lvl4pPr algn="l">
              <a:defRPr sz="1867" b="1" i="0">
                <a:latin typeface="Arial"/>
                <a:cs typeface="Arial"/>
              </a:defRPr>
            </a:lvl4pPr>
            <a:lvl5pPr algn="l">
              <a:defRPr sz="1867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1" name="Text Placeholder 33"/>
          <p:cNvSpPr>
            <a:spLocks noGrp="1"/>
          </p:cNvSpPr>
          <p:nvPr>
            <p:ph type="body" sz="quarter" idx="16"/>
          </p:nvPr>
        </p:nvSpPr>
        <p:spPr>
          <a:xfrm>
            <a:off x="1967541" y="4294786"/>
            <a:ext cx="9505056" cy="766399"/>
          </a:xfrm>
        </p:spPr>
        <p:txBody>
          <a:bodyPr anchor="ctr"/>
          <a:lstStyle>
            <a:lvl1pPr marL="0" indent="0" algn="l">
              <a:buNone/>
              <a:defRPr lang="fi-FI" sz="2133" b="0" i="0" kern="1200" dirty="0" err="1">
                <a:solidFill>
                  <a:schemeClr val="bg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867" b="1" i="0">
                <a:latin typeface="Arial"/>
                <a:cs typeface="Arial"/>
              </a:defRPr>
            </a:lvl2pPr>
            <a:lvl3pPr algn="l">
              <a:defRPr sz="1867" b="1" i="0">
                <a:latin typeface="Arial"/>
                <a:cs typeface="Arial"/>
              </a:defRPr>
            </a:lvl3pPr>
            <a:lvl4pPr algn="l">
              <a:defRPr sz="1867" b="1" i="0">
                <a:latin typeface="Arial"/>
                <a:cs typeface="Arial"/>
              </a:defRPr>
            </a:lvl4pPr>
            <a:lvl5pPr algn="l">
              <a:defRPr sz="1867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2" name="Text Placeholder 33"/>
          <p:cNvSpPr>
            <a:spLocks noGrp="1"/>
          </p:cNvSpPr>
          <p:nvPr>
            <p:ph type="body" sz="quarter" idx="17"/>
          </p:nvPr>
        </p:nvSpPr>
        <p:spPr>
          <a:xfrm>
            <a:off x="1967541" y="5158879"/>
            <a:ext cx="9505056" cy="766399"/>
          </a:xfrm>
        </p:spPr>
        <p:txBody>
          <a:bodyPr anchor="ctr"/>
          <a:lstStyle>
            <a:lvl1pPr marL="0" indent="0" algn="l">
              <a:buNone/>
              <a:defRPr lang="fi-FI" sz="2133" b="0" i="0" kern="1200" dirty="0" err="1">
                <a:solidFill>
                  <a:schemeClr val="bg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867" b="1" i="0">
                <a:latin typeface="Arial"/>
                <a:cs typeface="Arial"/>
              </a:defRPr>
            </a:lvl2pPr>
            <a:lvl3pPr algn="l">
              <a:defRPr sz="1867" b="1" i="0">
                <a:latin typeface="Arial"/>
                <a:cs typeface="Arial"/>
              </a:defRPr>
            </a:lvl3pPr>
            <a:lvl4pPr algn="l">
              <a:defRPr sz="1867" b="1" i="0">
                <a:latin typeface="Arial"/>
                <a:cs typeface="Arial"/>
              </a:defRPr>
            </a:lvl4pPr>
            <a:lvl5pPr algn="l">
              <a:defRPr sz="1867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0" name="Picture 9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0000" y="6360000"/>
            <a:ext cx="1110000" cy="216000"/>
          </a:xfrm>
          <a:prstGeom prst="rect">
            <a:avLst/>
          </a:prstGeom>
        </p:spPr>
      </p:pic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9DB9DF57-02D2-465D-8B36-B07A296E83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7233" y="6318253"/>
            <a:ext cx="431369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61FA390-3B13-400E-8658-1E5E28921C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906213" y="6684432"/>
            <a:ext cx="3285787" cy="1735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67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31038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23393" y="548681"/>
            <a:ext cx="10945216" cy="864096"/>
          </a:xfrm>
        </p:spPr>
        <p:txBody>
          <a:bodyPr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pic>
        <p:nvPicPr>
          <p:cNvPr id="6" name="Picture 5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0523" y="6360003"/>
            <a:ext cx="1103445" cy="214724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623393" y="1508786"/>
            <a:ext cx="10945216" cy="4415764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9F6BD11E-DB46-4B2B-94DB-E7A87669B4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7233" y="6318253"/>
            <a:ext cx="431369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C313BF9-16A7-46DF-BA09-024CC26615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906213" y="6684432"/>
            <a:ext cx="3285787" cy="1735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67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32641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aafi">
    <p:bg>
      <p:bgPr>
        <a:solidFill>
          <a:srgbClr val="E0F3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8" name="Object 87" hidden="1">
            <a:extLst>
              <a:ext uri="{FF2B5EF4-FFF2-40B4-BE49-F238E27FC236}">
                <a16:creationId xmlns:a16="http://schemas.microsoft.com/office/drawing/2014/main" id="{6FBF8779-6629-4ACE-8AC1-7F2ABB22A8A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500176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848" imgH="631" progId="TCLayout.ActiveDocument.1">
                  <p:embed/>
                </p:oleObj>
              </mc:Choice>
              <mc:Fallback>
                <p:oleObj name="think-cell Slide" r:id="rId3" imgW="848" imgH="631" progId="TCLayout.ActiveDocument.1">
                  <p:embed/>
                  <p:pic>
                    <p:nvPicPr>
                      <p:cNvPr id="88" name="Object 87" hidden="1">
                        <a:extLst>
                          <a:ext uri="{FF2B5EF4-FFF2-40B4-BE49-F238E27FC236}">
                            <a16:creationId xmlns:a16="http://schemas.microsoft.com/office/drawing/2014/main" id="{6FBF8779-6629-4ACE-8AC1-7F2ABB22A8A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E13334A1-091E-4C6F-9C99-1C8A598EBC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906213" y="6684432"/>
            <a:ext cx="3285787" cy="1735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67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 noProof="0" dirty="0"/>
              <a:t>TK02-010 Liiketoimintamalli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F6191622-5086-4D8E-916F-24E9FDB205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7233" y="6318253"/>
            <a:ext cx="431369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fi-FI" noProof="0" smtClean="0"/>
              <a:pPr/>
              <a:t>‹#›</a:t>
            </a:fld>
            <a:endParaRPr lang="fi-FI" noProof="0" dirty="0"/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D56EEB69-E9C1-4717-9ACF-A9CC1AAB80F5}"/>
              </a:ext>
            </a:extLst>
          </p:cNvPr>
          <p:cNvGrpSpPr/>
          <p:nvPr userDrawn="1"/>
        </p:nvGrpSpPr>
        <p:grpSpPr>
          <a:xfrm>
            <a:off x="1720689" y="2927657"/>
            <a:ext cx="9041320" cy="8072310"/>
            <a:chOff x="1711545" y="131667"/>
            <a:chExt cx="9041320" cy="8072310"/>
          </a:xfrm>
        </p:grpSpPr>
        <p:sp>
          <p:nvSpPr>
            <p:cNvPr id="83" name="Teardrop 82">
              <a:extLst>
                <a:ext uri="{FF2B5EF4-FFF2-40B4-BE49-F238E27FC236}">
                  <a16:creationId xmlns:a16="http://schemas.microsoft.com/office/drawing/2014/main" id="{12152D83-DF61-45EC-9EAC-F04274FE58ED}"/>
                </a:ext>
              </a:extLst>
            </p:cNvPr>
            <p:cNvSpPr/>
            <p:nvPr userDrawn="1"/>
          </p:nvSpPr>
          <p:spPr>
            <a:xfrm rot="2718224" flipH="1">
              <a:off x="4426503" y="4542492"/>
              <a:ext cx="3733317" cy="3589653"/>
            </a:xfrm>
            <a:prstGeom prst="teardrop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sp>
          <p:nvSpPr>
            <p:cNvPr id="84" name="Teardrop 83">
              <a:extLst>
                <a:ext uri="{FF2B5EF4-FFF2-40B4-BE49-F238E27FC236}">
                  <a16:creationId xmlns:a16="http://schemas.microsoft.com/office/drawing/2014/main" id="{6D01173F-6E65-4306-8C15-A8238B40344D}"/>
                </a:ext>
              </a:extLst>
            </p:cNvPr>
            <p:cNvSpPr/>
            <p:nvPr userDrawn="1"/>
          </p:nvSpPr>
          <p:spPr>
            <a:xfrm rot="2845662">
              <a:off x="1711545" y="2264501"/>
              <a:ext cx="3360000" cy="3360000"/>
            </a:xfrm>
            <a:prstGeom prst="teardrop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sp>
          <p:nvSpPr>
            <p:cNvPr id="85" name="Teardrop 84">
              <a:extLst>
                <a:ext uri="{FF2B5EF4-FFF2-40B4-BE49-F238E27FC236}">
                  <a16:creationId xmlns:a16="http://schemas.microsoft.com/office/drawing/2014/main" id="{95A5D616-543E-414A-A64A-FB45A06ECE7B}"/>
                </a:ext>
              </a:extLst>
            </p:cNvPr>
            <p:cNvSpPr/>
            <p:nvPr userDrawn="1"/>
          </p:nvSpPr>
          <p:spPr>
            <a:xfrm rot="18754338" flipH="1">
              <a:off x="7392865" y="2196773"/>
              <a:ext cx="3360000" cy="3360000"/>
            </a:xfrm>
            <a:prstGeom prst="teardrop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34" name="Picture 2">
              <a:extLst>
                <a:ext uri="{FF2B5EF4-FFF2-40B4-BE49-F238E27FC236}">
                  <a16:creationId xmlns:a16="http://schemas.microsoft.com/office/drawing/2014/main" id="{76CEA4D8-B218-46B1-9334-F240E8C1610F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 cstate="print">
              <a:clrChange>
                <a:clrFrom>
                  <a:srgbClr val="EDECEC"/>
                </a:clrFrom>
                <a:clrTo>
                  <a:srgbClr val="EDECE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3990" y="3308364"/>
              <a:ext cx="1703933" cy="10960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19DAFDB-4A1D-4156-94AF-91C4986DE689}"/>
                </a:ext>
              </a:extLst>
            </p:cNvPr>
            <p:cNvSpPr/>
            <p:nvPr userDrawn="1"/>
          </p:nvSpPr>
          <p:spPr>
            <a:xfrm>
              <a:off x="6068037" y="3400137"/>
              <a:ext cx="1039887" cy="725572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 w="28575"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06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4BBBB3C-074A-4CF2-881C-BBD374114A19}"/>
                </a:ext>
              </a:extLst>
            </p:cNvPr>
            <p:cNvSpPr/>
            <p:nvPr userDrawn="1"/>
          </p:nvSpPr>
          <p:spPr>
            <a:xfrm>
              <a:off x="5403990" y="3400136"/>
              <a:ext cx="664045" cy="725573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 w="28575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06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8C85D9F-96EE-4F47-9872-F9BCE1114D0C}"/>
                </a:ext>
              </a:extLst>
            </p:cNvPr>
            <p:cNvSpPr/>
            <p:nvPr userDrawn="1"/>
          </p:nvSpPr>
          <p:spPr>
            <a:xfrm>
              <a:off x="5403990" y="4125707"/>
              <a:ext cx="1703933" cy="278693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 w="2857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06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sp>
          <p:nvSpPr>
            <p:cNvPr id="38" name="Teardrop 37">
              <a:extLst>
                <a:ext uri="{FF2B5EF4-FFF2-40B4-BE49-F238E27FC236}">
                  <a16:creationId xmlns:a16="http://schemas.microsoft.com/office/drawing/2014/main" id="{D93837BA-7478-41DB-B6EC-8136C88C3F98}"/>
                </a:ext>
              </a:extLst>
            </p:cNvPr>
            <p:cNvSpPr/>
            <p:nvPr userDrawn="1"/>
          </p:nvSpPr>
          <p:spPr>
            <a:xfrm rot="8245662">
              <a:off x="6005836" y="2570696"/>
              <a:ext cx="500241" cy="500241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sp>
          <p:nvSpPr>
            <p:cNvPr id="39" name="Teardrop 38">
              <a:extLst>
                <a:ext uri="{FF2B5EF4-FFF2-40B4-BE49-F238E27FC236}">
                  <a16:creationId xmlns:a16="http://schemas.microsoft.com/office/drawing/2014/main" id="{95697E7D-074F-40A2-92AE-1176B7B6417C}"/>
                </a:ext>
              </a:extLst>
            </p:cNvPr>
            <p:cNvSpPr/>
            <p:nvPr userDrawn="1"/>
          </p:nvSpPr>
          <p:spPr>
            <a:xfrm rot="13354338" flipV="1">
              <a:off x="6017105" y="4903042"/>
              <a:ext cx="500241" cy="500241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sp>
          <p:nvSpPr>
            <p:cNvPr id="40" name="Teardrop 39">
              <a:extLst>
                <a:ext uri="{FF2B5EF4-FFF2-40B4-BE49-F238E27FC236}">
                  <a16:creationId xmlns:a16="http://schemas.microsoft.com/office/drawing/2014/main" id="{E0522583-913E-4F24-9434-451B8BB116E4}"/>
                </a:ext>
              </a:extLst>
            </p:cNvPr>
            <p:cNvSpPr/>
            <p:nvPr userDrawn="1"/>
          </p:nvSpPr>
          <p:spPr>
            <a:xfrm rot="2845662">
              <a:off x="4207890" y="3679228"/>
              <a:ext cx="500241" cy="500241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sp>
          <p:nvSpPr>
            <p:cNvPr id="41" name="Teardrop 40">
              <a:extLst>
                <a:ext uri="{FF2B5EF4-FFF2-40B4-BE49-F238E27FC236}">
                  <a16:creationId xmlns:a16="http://schemas.microsoft.com/office/drawing/2014/main" id="{58B57CBE-C6CD-4EB7-ACD8-F101F0C40AE8}"/>
                </a:ext>
              </a:extLst>
            </p:cNvPr>
            <p:cNvSpPr/>
            <p:nvPr userDrawn="1"/>
          </p:nvSpPr>
          <p:spPr>
            <a:xfrm rot="7954338" flipV="1">
              <a:off x="7680853" y="3679228"/>
              <a:ext cx="500241" cy="500241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10CBE13-075F-4162-B95C-A6A56C6075C7}"/>
                </a:ext>
              </a:extLst>
            </p:cNvPr>
            <p:cNvSpPr txBox="1"/>
            <p:nvPr userDrawn="1"/>
          </p:nvSpPr>
          <p:spPr>
            <a:xfrm>
              <a:off x="5493016" y="1587730"/>
              <a:ext cx="1569340" cy="28732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867" b="1" i="0" u="none" strike="noStrike" kern="1200" cap="none" spc="0" normalizeH="0" baseline="0" noProof="0" dirty="0">
                  <a:ln>
                    <a:noFill/>
                  </a:ln>
                  <a:solidFill>
                    <a:srgbClr val="ED174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Avaintrendit</a:t>
              </a:r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0FE36915-229F-48DF-BF0B-1C9178B1722F}"/>
                </a:ext>
              </a:extLst>
            </p:cNvPr>
            <p:cNvCxnSpPr>
              <a:cxnSpLocks/>
              <a:stCxn id="38" idx="1"/>
              <a:endCxn id="47" idx="3"/>
            </p:cNvCxnSpPr>
            <p:nvPr userDrawn="1"/>
          </p:nvCxnSpPr>
          <p:spPr>
            <a:xfrm flipH="1" flipV="1">
              <a:off x="5831551" y="2697951"/>
              <a:ext cx="174510" cy="112271"/>
            </a:xfrm>
            <a:prstGeom prst="line">
              <a:avLst/>
            </a:prstGeom>
            <a:ln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61ABB66-C04A-42F6-A300-D3BD2A2F2ADA}"/>
                </a:ext>
              </a:extLst>
            </p:cNvPr>
            <p:cNvSpPr txBox="1"/>
            <p:nvPr userDrawn="1"/>
          </p:nvSpPr>
          <p:spPr>
            <a:xfrm>
              <a:off x="4909825" y="2560833"/>
              <a:ext cx="921726" cy="274236"/>
            </a:xfrm>
            <a:prstGeom prst="rect">
              <a:avLst/>
            </a:prstGeom>
            <a:noFill/>
          </p:spPr>
          <p:txBody>
            <a:bodyPr wrap="none" lIns="0" tIns="0" rIns="0" bIns="48000" rtlCol="0">
              <a:spAutoFit/>
            </a:bodyPr>
            <a:lstStyle/>
            <a:p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467" b="0" i="0" u="none" strike="noStrike" kern="1200" cap="none" spc="0" normalizeH="0" baseline="0" noProof="0" dirty="0">
                  <a:ln>
                    <a:noFill/>
                  </a:ln>
                  <a:solidFill>
                    <a:srgbClr val="ED174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Teknologia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4E32CF0-5B39-485D-B631-8C484340CCFF}"/>
                </a:ext>
              </a:extLst>
            </p:cNvPr>
            <p:cNvSpPr txBox="1"/>
            <p:nvPr userDrawn="1"/>
          </p:nvSpPr>
          <p:spPr>
            <a:xfrm>
              <a:off x="5061565" y="2065549"/>
              <a:ext cx="1123706" cy="274236"/>
            </a:xfrm>
            <a:prstGeom prst="rect">
              <a:avLst/>
            </a:prstGeom>
            <a:noFill/>
          </p:spPr>
          <p:txBody>
            <a:bodyPr wrap="none" lIns="0" tIns="0" rIns="0" bIns="48000" rtlCol="0">
              <a:spAutoFit/>
            </a:bodyPr>
            <a:lstStyle/>
            <a:p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467" b="0" i="0" u="none" strike="noStrike" kern="1200" cap="none" spc="0" normalizeH="0" baseline="0" noProof="0" dirty="0">
                  <a:ln>
                    <a:noFill/>
                  </a:ln>
                  <a:solidFill>
                    <a:srgbClr val="ED174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Lainsäädäntö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37F1C9A-BFB4-44CC-83AF-04A3361F4FA2}"/>
                </a:ext>
              </a:extLst>
            </p:cNvPr>
            <p:cNvSpPr txBox="1"/>
            <p:nvPr userDrawn="1"/>
          </p:nvSpPr>
          <p:spPr>
            <a:xfrm>
              <a:off x="6513397" y="2082898"/>
              <a:ext cx="774251" cy="274236"/>
            </a:xfrm>
            <a:prstGeom prst="rect">
              <a:avLst/>
            </a:prstGeom>
            <a:noFill/>
          </p:spPr>
          <p:txBody>
            <a:bodyPr wrap="none" lIns="0" tIns="0" rIns="0" bIns="48000" rtlCol="0">
              <a:spAutoFit/>
            </a:bodyPr>
            <a:lstStyle/>
            <a:p>
              <a:pPr marL="0" marR="0" lvl="0" indent="0" algn="l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467" b="0" i="0" u="none" strike="noStrike" kern="1200" cap="none" spc="0" normalizeH="0" baseline="0" noProof="0" dirty="0">
                  <a:ln>
                    <a:noFill/>
                  </a:ln>
                  <a:solidFill>
                    <a:srgbClr val="ED174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Kulttuuri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6905319-9797-470B-9046-0FA25DC81CB0}"/>
                </a:ext>
              </a:extLst>
            </p:cNvPr>
            <p:cNvSpPr txBox="1"/>
            <p:nvPr userDrawn="1"/>
          </p:nvSpPr>
          <p:spPr>
            <a:xfrm>
              <a:off x="6820100" y="2433102"/>
              <a:ext cx="878446" cy="500003"/>
            </a:xfrm>
            <a:prstGeom prst="rect">
              <a:avLst/>
            </a:prstGeom>
            <a:noFill/>
          </p:spPr>
          <p:txBody>
            <a:bodyPr wrap="none" lIns="0" tIns="0" rIns="0" bIns="48000" rtlCol="0">
              <a:spAutoFit/>
            </a:bodyPr>
            <a:lstStyle/>
            <a:p>
              <a:pPr marL="0" marR="0" lvl="0" indent="0" algn="l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467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D174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Sosio-eko</a:t>
              </a:r>
              <a:r>
                <a:rPr kumimoji="0" lang="fi-FI" sz="1467" b="0" i="0" u="none" strike="noStrike" kern="1200" cap="none" spc="0" normalizeH="0" baseline="0" noProof="0" dirty="0">
                  <a:ln>
                    <a:noFill/>
                  </a:ln>
                  <a:solidFill>
                    <a:srgbClr val="ED174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-</a:t>
              </a:r>
              <a:br>
                <a:rPr kumimoji="0" lang="fi-FI" sz="1467" b="0" i="0" u="none" strike="noStrike" kern="1200" cap="none" spc="0" normalizeH="0" baseline="0" noProof="0" dirty="0">
                  <a:ln>
                    <a:noFill/>
                  </a:ln>
                  <a:solidFill>
                    <a:srgbClr val="ED174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</a:br>
              <a:r>
                <a:rPr kumimoji="0" lang="fi-FI" sz="1467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D174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nomiset</a:t>
              </a:r>
              <a:endParaRPr kumimoji="0" lang="fi-FI" sz="1467" b="0" i="0" u="none" strike="noStrike" kern="1200" cap="none" spc="0" normalizeH="0" baseline="0" noProof="0" dirty="0">
                <a:ln>
                  <a:noFill/>
                </a:ln>
                <a:solidFill>
                  <a:srgbClr val="ED174F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A1E5E61-31D3-402E-8AF7-81A1A6722188}"/>
                </a:ext>
              </a:extLst>
            </p:cNvPr>
            <p:cNvCxnSpPr>
              <a:cxnSpLocks/>
              <a:stCxn id="38" idx="2"/>
              <a:endCxn id="48" idx="2"/>
            </p:cNvCxnSpPr>
            <p:nvPr userDrawn="1"/>
          </p:nvCxnSpPr>
          <p:spPr>
            <a:xfrm flipH="1" flipV="1">
              <a:off x="5623418" y="2339785"/>
              <a:ext cx="463327" cy="296837"/>
            </a:xfrm>
            <a:prstGeom prst="line">
              <a:avLst/>
            </a:prstGeom>
            <a:ln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7F69333-EB1D-406F-94C8-9CEB6B73B1D9}"/>
                </a:ext>
              </a:extLst>
            </p:cNvPr>
            <p:cNvCxnSpPr>
              <a:cxnSpLocks/>
              <a:stCxn id="38" idx="4"/>
              <a:endCxn id="49" idx="2"/>
            </p:cNvCxnSpPr>
            <p:nvPr userDrawn="1"/>
          </p:nvCxnSpPr>
          <p:spPr>
            <a:xfrm flipV="1">
              <a:off x="6440151" y="2357134"/>
              <a:ext cx="460372" cy="294471"/>
            </a:xfrm>
            <a:prstGeom prst="line">
              <a:avLst/>
            </a:prstGeom>
            <a:ln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A4F1D6E8-2893-4E51-8AEF-ED66EDB39260}"/>
                </a:ext>
              </a:extLst>
            </p:cNvPr>
            <p:cNvCxnSpPr>
              <a:cxnSpLocks/>
              <a:stCxn id="38" idx="5"/>
              <a:endCxn id="50" idx="1"/>
            </p:cNvCxnSpPr>
            <p:nvPr userDrawn="1"/>
          </p:nvCxnSpPr>
          <p:spPr>
            <a:xfrm flipV="1">
              <a:off x="6505852" y="2683104"/>
              <a:ext cx="314248" cy="148307"/>
            </a:xfrm>
            <a:prstGeom prst="line">
              <a:avLst/>
            </a:prstGeom>
            <a:ln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66125317-DAFB-46E7-8D00-94C345FEBEFC}"/>
                </a:ext>
              </a:extLst>
            </p:cNvPr>
            <p:cNvSpPr txBox="1"/>
            <p:nvPr userDrawn="1"/>
          </p:nvSpPr>
          <p:spPr>
            <a:xfrm>
              <a:off x="8974781" y="2675280"/>
              <a:ext cx="866379" cy="302058"/>
            </a:xfrm>
            <a:prstGeom prst="rect">
              <a:avLst/>
            </a:prstGeom>
            <a:noFill/>
          </p:spPr>
          <p:txBody>
            <a:bodyPr wrap="none" lIns="48000" tIns="48000" rIns="48000" bIns="48000" rtlCol="0">
              <a:spAutoFit/>
            </a:bodyPr>
            <a:lstStyle/>
            <a:p>
              <a:pPr marL="0" marR="0" lvl="0" indent="0" algn="l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333" b="0" i="0" u="none" strike="noStrike" kern="1200" cap="none" spc="0" normalizeH="0" baseline="0" noProof="0" dirty="0">
                  <a:ln>
                    <a:noFill/>
                  </a:ln>
                  <a:solidFill>
                    <a:srgbClr val="ED174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Segmentit</a:t>
              </a:r>
            </a:p>
          </p:txBody>
        </p:sp>
        <p:sp>
          <p:nvSpPr>
            <p:cNvPr id="82" name="Teardrop 81">
              <a:extLst>
                <a:ext uri="{FF2B5EF4-FFF2-40B4-BE49-F238E27FC236}">
                  <a16:creationId xmlns:a16="http://schemas.microsoft.com/office/drawing/2014/main" id="{F2ED5A9B-38CB-4679-83F7-0B052139A202}"/>
                </a:ext>
              </a:extLst>
            </p:cNvPr>
            <p:cNvSpPr/>
            <p:nvPr userDrawn="1"/>
          </p:nvSpPr>
          <p:spPr>
            <a:xfrm rot="13500000" flipH="1">
              <a:off x="4498647" y="259905"/>
              <a:ext cx="3357552" cy="3101076"/>
            </a:xfrm>
            <a:prstGeom prst="teardrop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</p:grpSp>
      <p:sp>
        <p:nvSpPr>
          <p:cNvPr id="87" name="Rectangle 86">
            <a:extLst>
              <a:ext uri="{FF2B5EF4-FFF2-40B4-BE49-F238E27FC236}">
                <a16:creationId xmlns:a16="http://schemas.microsoft.com/office/drawing/2014/main" id="{E9298004-AB86-4873-B492-CD09CB090F36}"/>
              </a:ext>
            </a:extLst>
          </p:cNvPr>
          <p:cNvSpPr/>
          <p:nvPr userDrawn="1"/>
        </p:nvSpPr>
        <p:spPr>
          <a:xfrm>
            <a:off x="2579735" y="1210722"/>
            <a:ext cx="7323228" cy="3246481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F7B51C2D-EC83-4FD9-BBC8-51017EA183F3}"/>
              </a:ext>
            </a:extLst>
          </p:cNvPr>
          <p:cNvSpPr txBox="1"/>
          <p:nvPr userDrawn="1"/>
        </p:nvSpPr>
        <p:spPr>
          <a:xfrm>
            <a:off x="364881" y="1533565"/>
            <a:ext cx="2387911" cy="1954381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fi-FI" sz="1100" b="1" i="0" u="none" strike="noStrike" baseline="0" noProof="0" dirty="0">
                <a:solidFill>
                  <a:schemeClr val="tx1"/>
                </a:solidFill>
                <a:latin typeface="+mj-lt"/>
              </a:rPr>
              <a:t>Lainsäädäntö ja regulaatio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Kuvaile säädöksiä ja sääntelytrendejä, jotka vaikuttavat liiketoimintamalliisi.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Mitkä sääntelytrendit vaikuttavat markkinoihisi? 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Mitkä säännöt voivat vaikuttaa liiketoimintamalliisi?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Mitkä säädökset ja verot vaikuttavat asiakkaiden kysyntään?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D6EEDFB4-1067-497F-8F13-70CA90D48B95}"/>
              </a:ext>
            </a:extLst>
          </p:cNvPr>
          <p:cNvSpPr txBox="1"/>
          <p:nvPr userDrawn="1"/>
        </p:nvSpPr>
        <p:spPr>
          <a:xfrm>
            <a:off x="9707944" y="1624053"/>
            <a:ext cx="2387911" cy="1446550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fi-FI" sz="1100" b="1" i="0" u="none" strike="noStrike" baseline="0" noProof="0" dirty="0">
                <a:solidFill>
                  <a:schemeClr val="tx1"/>
                </a:solidFill>
                <a:latin typeface="+mj-lt"/>
              </a:rPr>
              <a:t>Kulttuuri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Mitkä kulttuurin tai yhteiskunnan arvojen muutokset vaikuttavat liiketoimintamalliisi?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Mitkä trendit voivat mahdollisesti vaikuttaa ostokäyttäytymisiin?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4BFCA9FB-607E-473B-97A8-A258E9B52034}"/>
              </a:ext>
            </a:extLst>
          </p:cNvPr>
          <p:cNvSpPr txBox="1"/>
          <p:nvPr userDrawn="1"/>
        </p:nvSpPr>
        <p:spPr>
          <a:xfrm>
            <a:off x="8632137" y="4253746"/>
            <a:ext cx="2941420" cy="2292935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fi-FI" sz="1100" b="1" i="0" u="none" strike="noStrike" baseline="0" noProof="0" dirty="0" err="1">
                <a:solidFill>
                  <a:schemeClr val="tx1"/>
                </a:solidFill>
                <a:latin typeface="+mj-lt"/>
              </a:rPr>
              <a:t>Sosio</a:t>
            </a:r>
            <a:r>
              <a:rPr lang="fi-FI" sz="1100" b="1" i="0" u="none" strike="noStrike" baseline="0" noProof="0" dirty="0">
                <a:solidFill>
                  <a:schemeClr val="tx1"/>
                </a:solidFill>
                <a:latin typeface="+mj-lt"/>
              </a:rPr>
              <a:t>-ekonomiset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Mitkä ovat tärkeimmät demografiset trendit? 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Miten kuvailisit tulojen ja varallisuuden jakautumista markkinoillasi? 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Kuinka korkeat ovat käytättävissä olevat tulot? 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Kuvaile markkinoiden kulutustottumuksia (esim. asuminen, terveydenhuolto, viihde jne.)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Kuinka suuri osa väestöstä asuu kaupunkialueilla verrattuna maaseutuympäristöön?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E71FF3D6-3398-4AA9-B9E8-3114D22319F2}"/>
              </a:ext>
            </a:extLst>
          </p:cNvPr>
          <p:cNvSpPr txBox="1"/>
          <p:nvPr userDrawn="1"/>
        </p:nvSpPr>
        <p:spPr>
          <a:xfrm>
            <a:off x="995427" y="4207187"/>
            <a:ext cx="2387911" cy="1785104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fi-FI" sz="1100" b="1" i="0" u="none" strike="noStrike" baseline="0" noProof="0" dirty="0">
                <a:solidFill>
                  <a:schemeClr val="tx1"/>
                </a:solidFill>
                <a:latin typeface="+mj-lt"/>
              </a:rPr>
              <a:t>Teknologia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i-FI" sz="1100" b="0" i="0" u="none" strike="noStrike" baseline="0" noProof="0" dirty="0">
                <a:solidFill>
                  <a:schemeClr val="tx1"/>
                </a:solidFill>
                <a:latin typeface="+mn-lt"/>
              </a:rPr>
              <a:t>Mitkä ovat tärkeimmät teknologiatrendit sekä markkinoillasi että sen ulkopuolella?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i-FI" sz="1100" b="0" i="0" u="none" strike="noStrike" baseline="0" noProof="0" dirty="0">
                <a:solidFill>
                  <a:schemeClr val="tx1"/>
                </a:solidFill>
                <a:latin typeface="+mn-lt"/>
              </a:rPr>
              <a:t>Mitkä teknologiat tarjoavat tärkeitä mahdollisuuksia tai häiritseviä uhkia?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i-FI" sz="1100" b="0" i="0" u="none" strike="noStrike" baseline="0" noProof="0" dirty="0">
                <a:solidFill>
                  <a:schemeClr val="tx1"/>
                </a:solidFill>
                <a:latin typeface="+mn-lt"/>
              </a:rPr>
              <a:t>Mitä uusia teknologioita asiakkaat käyttävät?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347862A-01F0-B141-83E2-ECC01C98867F}"/>
              </a:ext>
            </a:extLst>
          </p:cNvPr>
          <p:cNvSpPr txBox="1"/>
          <p:nvPr userDrawn="1"/>
        </p:nvSpPr>
        <p:spPr>
          <a:xfrm>
            <a:off x="5826405" y="2020375"/>
            <a:ext cx="2113712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7000" b="0" i="0" noProof="0" dirty="0">
                <a:solidFill>
                  <a:schemeClr val="bg1">
                    <a:lumMod val="85000"/>
                  </a:schemeClr>
                </a:solidFill>
                <a:latin typeface="+mn-l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2287705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Graafi">
    <p:bg>
      <p:bgPr>
        <a:solidFill>
          <a:srgbClr val="E0F3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8" name="Object 87" hidden="1">
            <a:extLst>
              <a:ext uri="{FF2B5EF4-FFF2-40B4-BE49-F238E27FC236}">
                <a16:creationId xmlns:a16="http://schemas.microsoft.com/office/drawing/2014/main" id="{6FBF8779-6629-4ACE-8AC1-7F2ABB22A8A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871054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848" imgH="631" progId="TCLayout.ActiveDocument.1">
                  <p:embed/>
                </p:oleObj>
              </mc:Choice>
              <mc:Fallback>
                <p:oleObj name="think-cell Slide" r:id="rId3" imgW="848" imgH="631" progId="TCLayout.ActiveDocument.1">
                  <p:embed/>
                  <p:pic>
                    <p:nvPicPr>
                      <p:cNvPr id="88" name="Object 87" hidden="1">
                        <a:extLst>
                          <a:ext uri="{FF2B5EF4-FFF2-40B4-BE49-F238E27FC236}">
                            <a16:creationId xmlns:a16="http://schemas.microsoft.com/office/drawing/2014/main" id="{6FBF8779-6629-4ACE-8AC1-7F2ABB22A8A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E13334A1-091E-4C6F-9C99-1C8A598EBC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906213" y="6684432"/>
            <a:ext cx="3285787" cy="1735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67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 noProof="0" dirty="0"/>
              <a:t>TK02-010 Liiketoimintamalli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F6191622-5086-4D8E-916F-24E9FDB205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7233" y="6318253"/>
            <a:ext cx="431369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fi-FI" noProof="0" smtClean="0"/>
              <a:pPr/>
              <a:t>‹#›</a:t>
            </a:fld>
            <a:endParaRPr lang="fi-FI" noProof="0" dirty="0"/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D56EEB69-E9C1-4717-9ACF-A9CC1AAB80F5}"/>
              </a:ext>
            </a:extLst>
          </p:cNvPr>
          <p:cNvGrpSpPr/>
          <p:nvPr userDrawn="1"/>
        </p:nvGrpSpPr>
        <p:grpSpPr>
          <a:xfrm>
            <a:off x="1524431" y="-3449630"/>
            <a:ext cx="9041320" cy="7897913"/>
            <a:chOff x="1711545" y="295233"/>
            <a:chExt cx="9041320" cy="7897913"/>
          </a:xfrm>
        </p:grpSpPr>
        <p:sp>
          <p:nvSpPr>
            <p:cNvPr id="85" name="Teardrop 84">
              <a:extLst>
                <a:ext uri="{FF2B5EF4-FFF2-40B4-BE49-F238E27FC236}">
                  <a16:creationId xmlns:a16="http://schemas.microsoft.com/office/drawing/2014/main" id="{95A5D616-543E-414A-A64A-FB45A06ECE7B}"/>
                </a:ext>
              </a:extLst>
            </p:cNvPr>
            <p:cNvSpPr/>
            <p:nvPr userDrawn="1"/>
          </p:nvSpPr>
          <p:spPr>
            <a:xfrm rot="18754338" flipH="1">
              <a:off x="7392865" y="2196773"/>
              <a:ext cx="3360000" cy="3360000"/>
            </a:xfrm>
            <a:prstGeom prst="teardrop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sp>
          <p:nvSpPr>
            <p:cNvPr id="82" name="Teardrop 81">
              <a:extLst>
                <a:ext uri="{FF2B5EF4-FFF2-40B4-BE49-F238E27FC236}">
                  <a16:creationId xmlns:a16="http://schemas.microsoft.com/office/drawing/2014/main" id="{F2ED5A9B-38CB-4679-83F7-0B052139A202}"/>
                </a:ext>
              </a:extLst>
            </p:cNvPr>
            <p:cNvSpPr/>
            <p:nvPr userDrawn="1"/>
          </p:nvSpPr>
          <p:spPr>
            <a:xfrm rot="13500000" flipH="1">
              <a:off x="4506495" y="423471"/>
              <a:ext cx="3357552" cy="3101076"/>
            </a:xfrm>
            <a:prstGeom prst="teardrop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sp>
          <p:nvSpPr>
            <p:cNvPr id="84" name="Teardrop 83">
              <a:extLst>
                <a:ext uri="{FF2B5EF4-FFF2-40B4-BE49-F238E27FC236}">
                  <a16:creationId xmlns:a16="http://schemas.microsoft.com/office/drawing/2014/main" id="{6D01173F-6E65-4306-8C15-A8238B40344D}"/>
                </a:ext>
              </a:extLst>
            </p:cNvPr>
            <p:cNvSpPr/>
            <p:nvPr userDrawn="1"/>
          </p:nvSpPr>
          <p:spPr>
            <a:xfrm rot="2845662">
              <a:off x="1711545" y="2264501"/>
              <a:ext cx="3360000" cy="3360000"/>
            </a:xfrm>
            <a:prstGeom prst="teardrop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34" name="Picture 2">
              <a:extLst>
                <a:ext uri="{FF2B5EF4-FFF2-40B4-BE49-F238E27FC236}">
                  <a16:creationId xmlns:a16="http://schemas.microsoft.com/office/drawing/2014/main" id="{76CEA4D8-B218-46B1-9334-F240E8C1610F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 cstate="print">
              <a:clrChange>
                <a:clrFrom>
                  <a:srgbClr val="EDECEC"/>
                </a:clrFrom>
                <a:clrTo>
                  <a:srgbClr val="EDECE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3990" y="3308364"/>
              <a:ext cx="1703933" cy="10960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19DAFDB-4A1D-4156-94AF-91C4986DE689}"/>
                </a:ext>
              </a:extLst>
            </p:cNvPr>
            <p:cNvSpPr/>
            <p:nvPr userDrawn="1"/>
          </p:nvSpPr>
          <p:spPr>
            <a:xfrm>
              <a:off x="6068037" y="3400137"/>
              <a:ext cx="1039887" cy="725572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 w="28575"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06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4BBBB3C-074A-4CF2-881C-BBD374114A19}"/>
                </a:ext>
              </a:extLst>
            </p:cNvPr>
            <p:cNvSpPr/>
            <p:nvPr userDrawn="1"/>
          </p:nvSpPr>
          <p:spPr>
            <a:xfrm>
              <a:off x="5403990" y="3400136"/>
              <a:ext cx="664045" cy="725573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 w="28575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06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8C85D9F-96EE-4F47-9872-F9BCE1114D0C}"/>
                </a:ext>
              </a:extLst>
            </p:cNvPr>
            <p:cNvSpPr/>
            <p:nvPr userDrawn="1"/>
          </p:nvSpPr>
          <p:spPr>
            <a:xfrm>
              <a:off x="5403990" y="4125707"/>
              <a:ext cx="1703933" cy="278693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 w="2857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06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sp>
          <p:nvSpPr>
            <p:cNvPr id="38" name="Teardrop 37">
              <a:extLst>
                <a:ext uri="{FF2B5EF4-FFF2-40B4-BE49-F238E27FC236}">
                  <a16:creationId xmlns:a16="http://schemas.microsoft.com/office/drawing/2014/main" id="{D93837BA-7478-41DB-B6EC-8136C88C3F98}"/>
                </a:ext>
              </a:extLst>
            </p:cNvPr>
            <p:cNvSpPr/>
            <p:nvPr userDrawn="1"/>
          </p:nvSpPr>
          <p:spPr>
            <a:xfrm rot="8245662">
              <a:off x="6005836" y="2570696"/>
              <a:ext cx="500241" cy="500241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sp>
          <p:nvSpPr>
            <p:cNvPr id="39" name="Teardrop 38">
              <a:extLst>
                <a:ext uri="{FF2B5EF4-FFF2-40B4-BE49-F238E27FC236}">
                  <a16:creationId xmlns:a16="http://schemas.microsoft.com/office/drawing/2014/main" id="{95697E7D-074F-40A2-92AE-1176B7B6417C}"/>
                </a:ext>
              </a:extLst>
            </p:cNvPr>
            <p:cNvSpPr/>
            <p:nvPr userDrawn="1"/>
          </p:nvSpPr>
          <p:spPr>
            <a:xfrm rot="13354338" flipV="1">
              <a:off x="6017105" y="4903042"/>
              <a:ext cx="500241" cy="500241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sp>
          <p:nvSpPr>
            <p:cNvPr id="40" name="Teardrop 39">
              <a:extLst>
                <a:ext uri="{FF2B5EF4-FFF2-40B4-BE49-F238E27FC236}">
                  <a16:creationId xmlns:a16="http://schemas.microsoft.com/office/drawing/2014/main" id="{E0522583-913E-4F24-9434-451B8BB116E4}"/>
                </a:ext>
              </a:extLst>
            </p:cNvPr>
            <p:cNvSpPr/>
            <p:nvPr userDrawn="1"/>
          </p:nvSpPr>
          <p:spPr>
            <a:xfrm rot="2845662">
              <a:off x="4207890" y="3679228"/>
              <a:ext cx="500241" cy="500241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sp>
          <p:nvSpPr>
            <p:cNvPr id="41" name="Teardrop 40">
              <a:extLst>
                <a:ext uri="{FF2B5EF4-FFF2-40B4-BE49-F238E27FC236}">
                  <a16:creationId xmlns:a16="http://schemas.microsoft.com/office/drawing/2014/main" id="{58B57CBE-C6CD-4EB7-ACD8-F101F0C40AE8}"/>
                </a:ext>
              </a:extLst>
            </p:cNvPr>
            <p:cNvSpPr/>
            <p:nvPr userDrawn="1"/>
          </p:nvSpPr>
          <p:spPr>
            <a:xfrm rot="7954338" flipV="1">
              <a:off x="7680853" y="3679228"/>
              <a:ext cx="500241" cy="500241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4D1E290-89A0-41F8-AD91-D3523FC90DD8}"/>
                </a:ext>
              </a:extLst>
            </p:cNvPr>
            <p:cNvSpPr txBox="1"/>
            <p:nvPr userDrawn="1"/>
          </p:nvSpPr>
          <p:spPr>
            <a:xfrm>
              <a:off x="5443755" y="6407226"/>
              <a:ext cx="1572546" cy="28732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867" b="1" i="0" u="none" strike="noStrike" kern="1200" cap="none" spc="0" normalizeH="0" baseline="0" noProof="0" dirty="0">
                  <a:ln>
                    <a:noFill/>
                  </a:ln>
                  <a:solidFill>
                    <a:srgbClr val="ED174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Makrotalous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BA47FE9F-4692-4D06-BECC-AACAD541065B}"/>
                </a:ext>
              </a:extLst>
            </p:cNvPr>
            <p:cNvSpPr txBox="1"/>
            <p:nvPr userDrawn="1"/>
          </p:nvSpPr>
          <p:spPr>
            <a:xfrm>
              <a:off x="4777803" y="5171167"/>
              <a:ext cx="884012" cy="507178"/>
            </a:xfrm>
            <a:prstGeom prst="rect">
              <a:avLst/>
            </a:prstGeom>
            <a:noFill/>
          </p:spPr>
          <p:txBody>
            <a:bodyPr wrap="none" lIns="48000" tIns="48000" rIns="48000" bIns="48000" rtlCol="0">
              <a:spAutoFit/>
            </a:bodyPr>
            <a:lstStyle/>
            <a:p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333" b="0" i="0" u="none" strike="noStrike" kern="1200" cap="none" spc="0" normalizeH="0" baseline="0" noProof="0" dirty="0">
                  <a:ln>
                    <a:noFill/>
                  </a:ln>
                  <a:solidFill>
                    <a:srgbClr val="ED174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Globaalit </a:t>
              </a:r>
              <a:br>
                <a:rPr kumimoji="0" lang="fi-FI" sz="1333" b="0" i="0" u="none" strike="noStrike" kern="1200" cap="none" spc="0" normalizeH="0" baseline="0" noProof="0" dirty="0">
                  <a:ln>
                    <a:noFill/>
                  </a:ln>
                  <a:solidFill>
                    <a:srgbClr val="ED174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</a:br>
              <a:r>
                <a:rPr kumimoji="0" lang="fi-FI" sz="1333" b="0" i="0" u="none" strike="noStrike" kern="1200" cap="none" spc="0" normalizeH="0" baseline="0" noProof="0" dirty="0">
                  <a:ln>
                    <a:noFill/>
                  </a:ln>
                  <a:solidFill>
                    <a:srgbClr val="ED174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markkinat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0C1D9985-3FB9-4966-A400-45942BC98A3F}"/>
                </a:ext>
              </a:extLst>
            </p:cNvPr>
            <p:cNvSpPr txBox="1"/>
            <p:nvPr userDrawn="1"/>
          </p:nvSpPr>
          <p:spPr>
            <a:xfrm>
              <a:off x="5362224" y="5858049"/>
              <a:ext cx="787075" cy="41024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333" b="0" i="0" u="none" strike="noStrike" kern="1200" cap="none" spc="0" normalizeH="0" baseline="0" noProof="0" dirty="0">
                  <a:ln>
                    <a:noFill/>
                  </a:ln>
                  <a:solidFill>
                    <a:srgbClr val="ED174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Pääoma-</a:t>
              </a:r>
              <a:br>
                <a:rPr kumimoji="0" lang="fi-FI" sz="1333" b="0" i="0" u="none" strike="noStrike" kern="1200" cap="none" spc="0" normalizeH="0" baseline="0" noProof="0" dirty="0">
                  <a:ln>
                    <a:noFill/>
                  </a:ln>
                  <a:solidFill>
                    <a:srgbClr val="ED174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</a:br>
              <a:r>
                <a:rPr kumimoji="0" lang="fi-FI" sz="1333" b="0" i="0" u="none" strike="noStrike" kern="1200" cap="none" spc="0" normalizeH="0" baseline="0" noProof="0" dirty="0">
                  <a:ln>
                    <a:noFill/>
                  </a:ln>
                  <a:solidFill>
                    <a:srgbClr val="ED174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markkinat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49909802-9FCB-4405-8105-07B9BD5294AA}"/>
                </a:ext>
              </a:extLst>
            </p:cNvPr>
            <p:cNvSpPr txBox="1"/>
            <p:nvPr userDrawn="1"/>
          </p:nvSpPr>
          <p:spPr>
            <a:xfrm>
              <a:off x="6385152" y="5877291"/>
              <a:ext cx="920124" cy="41024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333" b="0" i="0" u="none" strike="noStrike" kern="1200" cap="none" spc="0" normalizeH="0" baseline="0" noProof="0" dirty="0">
                  <a:ln>
                    <a:noFill/>
                  </a:ln>
                  <a:solidFill>
                    <a:srgbClr val="ED174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Raaka-aine-</a:t>
              </a:r>
              <a:br>
                <a:rPr kumimoji="0" lang="fi-FI" sz="1333" b="0" i="0" u="none" strike="noStrike" kern="1200" cap="none" spc="0" normalizeH="0" baseline="0" noProof="0" dirty="0">
                  <a:ln>
                    <a:noFill/>
                  </a:ln>
                  <a:solidFill>
                    <a:srgbClr val="ED174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</a:br>
              <a:r>
                <a:rPr kumimoji="0" lang="fi-FI" sz="1333" b="0" i="0" u="none" strike="noStrike" kern="1200" cap="none" spc="0" normalizeH="0" baseline="0" noProof="0" dirty="0">
                  <a:ln>
                    <a:noFill/>
                  </a:ln>
                  <a:solidFill>
                    <a:srgbClr val="ED174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markkinat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ABB50C9-CF44-4E2B-A856-387E9A2FDD9A}"/>
                </a:ext>
              </a:extLst>
            </p:cNvPr>
            <p:cNvSpPr txBox="1"/>
            <p:nvPr userDrawn="1"/>
          </p:nvSpPr>
          <p:spPr>
            <a:xfrm>
              <a:off x="6958699" y="5136912"/>
              <a:ext cx="935309" cy="507178"/>
            </a:xfrm>
            <a:prstGeom prst="rect">
              <a:avLst/>
            </a:prstGeom>
            <a:noFill/>
          </p:spPr>
          <p:txBody>
            <a:bodyPr wrap="none" lIns="48000" tIns="48000" rIns="48000" bIns="48000" rtlCol="0">
              <a:spAutoFit/>
            </a:bodyPr>
            <a:lstStyle/>
            <a:p>
              <a:pPr marL="0" marR="0" lvl="0" indent="0" algn="l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333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D174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Infrastruk</a:t>
              </a:r>
              <a:r>
                <a:rPr kumimoji="0" lang="fi-FI" sz="1333" b="0" i="0" u="none" strike="noStrike" kern="1200" cap="none" spc="0" normalizeH="0" baseline="0" noProof="0" dirty="0">
                  <a:ln>
                    <a:noFill/>
                  </a:ln>
                  <a:solidFill>
                    <a:srgbClr val="ED174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-</a:t>
              </a:r>
              <a:br>
                <a:rPr kumimoji="0" lang="fi-FI" sz="1333" b="0" i="0" u="none" strike="noStrike" kern="1200" cap="none" spc="0" normalizeH="0" baseline="0" noProof="0" dirty="0">
                  <a:ln>
                    <a:noFill/>
                  </a:ln>
                  <a:solidFill>
                    <a:srgbClr val="ED174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</a:br>
              <a:r>
                <a:rPr kumimoji="0" lang="fi-FI" sz="1333" b="0" i="0" u="none" strike="noStrike" kern="1200" cap="none" spc="0" normalizeH="0" baseline="0" noProof="0" dirty="0">
                  <a:ln>
                    <a:noFill/>
                  </a:ln>
                  <a:solidFill>
                    <a:srgbClr val="ED174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tuurin tila</a:t>
              </a:r>
            </a:p>
          </p:txBody>
        </p: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4D5609EC-6326-4138-8375-08069A360D69}"/>
                </a:ext>
              </a:extLst>
            </p:cNvPr>
            <p:cNvCxnSpPr>
              <a:cxnSpLocks/>
              <a:stCxn id="66" idx="0"/>
              <a:endCxn id="39" idx="4"/>
            </p:cNvCxnSpPr>
            <p:nvPr userDrawn="1"/>
          </p:nvCxnSpPr>
          <p:spPr>
            <a:xfrm flipH="1" flipV="1">
              <a:off x="6451420" y="5322374"/>
              <a:ext cx="393794" cy="554917"/>
            </a:xfrm>
            <a:prstGeom prst="line">
              <a:avLst/>
            </a:prstGeom>
            <a:ln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58248911-1FD0-4AFF-AB8A-FDCC9DEF15CC}"/>
                </a:ext>
              </a:extLst>
            </p:cNvPr>
            <p:cNvCxnSpPr>
              <a:cxnSpLocks/>
              <a:stCxn id="39" idx="2"/>
              <a:endCxn id="65" idx="0"/>
            </p:cNvCxnSpPr>
            <p:nvPr userDrawn="1"/>
          </p:nvCxnSpPr>
          <p:spPr>
            <a:xfrm flipH="1">
              <a:off x="5755762" y="5337357"/>
              <a:ext cx="342252" cy="520692"/>
            </a:xfrm>
            <a:prstGeom prst="line">
              <a:avLst/>
            </a:prstGeom>
            <a:ln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34BD011A-F51B-4564-A9D1-419AB0978ED6}"/>
                </a:ext>
              </a:extLst>
            </p:cNvPr>
            <p:cNvCxnSpPr>
              <a:cxnSpLocks/>
              <a:stCxn id="64" idx="3"/>
              <a:endCxn id="39" idx="1"/>
            </p:cNvCxnSpPr>
            <p:nvPr userDrawn="1"/>
          </p:nvCxnSpPr>
          <p:spPr>
            <a:xfrm flipV="1">
              <a:off x="5661815" y="5163757"/>
              <a:ext cx="355515" cy="260999"/>
            </a:xfrm>
            <a:prstGeom prst="line">
              <a:avLst/>
            </a:prstGeom>
            <a:ln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058C4133-CADA-4670-AE41-96E92EA7E059}"/>
                </a:ext>
              </a:extLst>
            </p:cNvPr>
            <p:cNvCxnSpPr>
              <a:cxnSpLocks/>
              <a:stCxn id="39" idx="5"/>
              <a:endCxn id="67" idx="1"/>
            </p:cNvCxnSpPr>
            <p:nvPr userDrawn="1"/>
          </p:nvCxnSpPr>
          <p:spPr>
            <a:xfrm>
              <a:off x="6517121" y="5142568"/>
              <a:ext cx="441578" cy="247933"/>
            </a:xfrm>
            <a:prstGeom prst="line">
              <a:avLst/>
            </a:prstGeom>
            <a:ln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83" name="Teardrop 82">
              <a:extLst>
                <a:ext uri="{FF2B5EF4-FFF2-40B4-BE49-F238E27FC236}">
                  <a16:creationId xmlns:a16="http://schemas.microsoft.com/office/drawing/2014/main" id="{12152D83-DF61-45EC-9EAC-F04274FE58ED}"/>
                </a:ext>
              </a:extLst>
            </p:cNvPr>
            <p:cNvSpPr/>
            <p:nvPr userDrawn="1"/>
          </p:nvSpPr>
          <p:spPr>
            <a:xfrm rot="2718224" flipH="1">
              <a:off x="4379616" y="4531661"/>
              <a:ext cx="3733317" cy="3589653"/>
            </a:xfrm>
            <a:prstGeom prst="teardrop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</p:grpSp>
      <p:sp>
        <p:nvSpPr>
          <p:cNvPr id="87" name="Rectangle 86">
            <a:extLst>
              <a:ext uri="{FF2B5EF4-FFF2-40B4-BE49-F238E27FC236}">
                <a16:creationId xmlns:a16="http://schemas.microsoft.com/office/drawing/2014/main" id="{E9298004-AB86-4873-B492-CD09CB090F36}"/>
              </a:ext>
            </a:extLst>
          </p:cNvPr>
          <p:cNvSpPr/>
          <p:nvPr userDrawn="1"/>
        </p:nvSpPr>
        <p:spPr>
          <a:xfrm>
            <a:off x="2516819" y="3177138"/>
            <a:ext cx="7323228" cy="3246481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F7B51C2D-EC83-4FD9-BBC8-51017EA183F3}"/>
              </a:ext>
            </a:extLst>
          </p:cNvPr>
          <p:cNvSpPr txBox="1"/>
          <p:nvPr userDrawn="1"/>
        </p:nvSpPr>
        <p:spPr>
          <a:xfrm>
            <a:off x="490597" y="2193050"/>
            <a:ext cx="2387911" cy="1615827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fi-FI" sz="1100" b="1" i="0" u="none" strike="noStrike" baseline="0" noProof="0" dirty="0">
                <a:solidFill>
                  <a:schemeClr val="tx1"/>
                </a:solidFill>
                <a:latin typeface="+mj-lt"/>
              </a:rPr>
              <a:t>Globaalit markkinat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Onko talous nousu- vai laskuvaiheessa?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Kuvaile yleistä tunnelmaa/tunnetta markkinoilla.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Mikä on BKT:n kasvuvauhti?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Kuinka korkea työttömyysaste on?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D6EEDFB4-1067-497F-8F13-70CA90D48B95}"/>
              </a:ext>
            </a:extLst>
          </p:cNvPr>
          <p:cNvSpPr txBox="1"/>
          <p:nvPr userDrawn="1"/>
        </p:nvSpPr>
        <p:spPr>
          <a:xfrm>
            <a:off x="8674723" y="1679495"/>
            <a:ext cx="3146160" cy="1785104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fi-FI" sz="1100" b="1" i="0" u="none" strike="noStrike" baseline="0" noProof="0" dirty="0">
                <a:solidFill>
                  <a:schemeClr val="tx1"/>
                </a:solidFill>
                <a:latin typeface="+mj-lt"/>
              </a:rPr>
              <a:t>Infrastruktuurin tila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Kuinka hyvä julkinen infra markkinoillasi on?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Miten luonnehtisit kuljetuksia, kauppoja, koulujen laatua sekä tavaratoimittajien ja asiakkaiden saatavuutta?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Kuinka korkeat ovat henkilö- ja yritysverot?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Kuinka hyviä/laadukkaita ovat julkiset palvelut yrityksille?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Miten arvioisit elämänlaadun?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E71FF3D6-3398-4AA9-B9E8-3114D22319F2}"/>
              </a:ext>
            </a:extLst>
          </p:cNvPr>
          <p:cNvSpPr txBox="1"/>
          <p:nvPr userDrawn="1"/>
        </p:nvSpPr>
        <p:spPr>
          <a:xfrm>
            <a:off x="205272" y="4504585"/>
            <a:ext cx="2387911" cy="1954381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fi-FI" sz="1100" b="1" i="0" u="none" strike="noStrike" baseline="0" noProof="0" dirty="0">
                <a:solidFill>
                  <a:schemeClr val="tx1"/>
                </a:solidFill>
                <a:latin typeface="+mj-lt"/>
              </a:rPr>
              <a:t>Pääomamarkkinat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i-FI" sz="1100" b="0" i="0" u="none" strike="noStrike" baseline="0" noProof="0" dirty="0">
                <a:solidFill>
                  <a:schemeClr val="tx1"/>
                </a:solidFill>
                <a:latin typeface="+mn-lt"/>
              </a:rPr>
              <a:t>Mikä on pääomamarkkinoiden tilanne?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i-FI" sz="1100" b="0" i="0" u="none" strike="noStrike" baseline="0" noProof="0" dirty="0">
                <a:solidFill>
                  <a:schemeClr val="tx1"/>
                </a:solidFill>
                <a:latin typeface="+mn-lt"/>
              </a:rPr>
              <a:t>Kuinka helppoa on saada rahoitusta omilla markkinoillasi?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i-FI" sz="1100" b="0" i="0" u="none" strike="noStrike" baseline="0" noProof="0" dirty="0">
                <a:solidFill>
                  <a:schemeClr val="tx1"/>
                </a:solidFill>
                <a:latin typeface="+mn-lt"/>
              </a:rPr>
              <a:t>Onko riskipääoma, julkinen rahoitus, markkinapääoma tai luotto helposti saatavilla?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i-FI" sz="1100" b="0" i="0" u="none" strike="noStrike" baseline="0" noProof="0" dirty="0">
                <a:solidFill>
                  <a:schemeClr val="tx1"/>
                </a:solidFill>
                <a:latin typeface="+mn-lt"/>
              </a:rPr>
              <a:t>Kuinka kallista on hankkia varoja?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4BFCA9FB-607E-473B-97A8-A258E9B52034}"/>
              </a:ext>
            </a:extLst>
          </p:cNvPr>
          <p:cNvSpPr txBox="1"/>
          <p:nvPr userDrawn="1"/>
        </p:nvSpPr>
        <p:spPr>
          <a:xfrm>
            <a:off x="9192003" y="4033085"/>
            <a:ext cx="2941420" cy="2123658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fi-FI" sz="1100" b="1" i="0" u="none" strike="noStrike" baseline="0" noProof="0" dirty="0">
                <a:solidFill>
                  <a:schemeClr val="tx1"/>
                </a:solidFill>
                <a:latin typeface="+mj-lt"/>
              </a:rPr>
              <a:t>Raaka-ainemarkkinat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Kuvaile hyödykkeiden ja muiden yrityksellesi välttämättömien resurssien markkinoiden nykyistä tilaa (esim. öljyn hinta ja työvoimakustannukset).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Kuinka helppoa on hankkia liiketoimintamallisi toteuttamiseen tarvittavat resurssit (esim. houkutella huippuosaajia)?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Kuinka kalliita ne ovat?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Mihin suuntaan hinnat ovat menossa? Ovatko ne nousussa vai laskussa?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A533731-3BE4-5B4C-BA4F-64711509AE39}"/>
              </a:ext>
            </a:extLst>
          </p:cNvPr>
          <p:cNvSpPr txBox="1"/>
          <p:nvPr userDrawn="1"/>
        </p:nvSpPr>
        <p:spPr>
          <a:xfrm>
            <a:off x="5910900" y="4464423"/>
            <a:ext cx="2113712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7000" b="0" i="0" noProof="0" dirty="0">
                <a:solidFill>
                  <a:schemeClr val="bg1">
                    <a:lumMod val="85000"/>
                  </a:schemeClr>
                </a:solidFill>
                <a:latin typeface="+mn-l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387524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Graafi">
    <p:bg>
      <p:bgPr>
        <a:solidFill>
          <a:srgbClr val="E0F3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ardrop 82">
            <a:extLst>
              <a:ext uri="{FF2B5EF4-FFF2-40B4-BE49-F238E27FC236}">
                <a16:creationId xmlns:a16="http://schemas.microsoft.com/office/drawing/2014/main" id="{12152D83-DF61-45EC-9EAC-F04274FE58ED}"/>
              </a:ext>
            </a:extLst>
          </p:cNvPr>
          <p:cNvSpPr/>
          <p:nvPr userDrawn="1"/>
        </p:nvSpPr>
        <p:spPr>
          <a:xfrm rot="2718224" flipH="1">
            <a:off x="9951913" y="4221554"/>
            <a:ext cx="3733317" cy="3589653"/>
          </a:xfrm>
          <a:prstGeom prst="teardrop">
            <a:avLst/>
          </a:prstGeom>
          <a:solidFill>
            <a:schemeClr val="accent3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i-FI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85" name="Teardrop 84">
            <a:extLst>
              <a:ext uri="{FF2B5EF4-FFF2-40B4-BE49-F238E27FC236}">
                <a16:creationId xmlns:a16="http://schemas.microsoft.com/office/drawing/2014/main" id="{95A5D616-543E-414A-A64A-FB45A06ECE7B}"/>
              </a:ext>
            </a:extLst>
          </p:cNvPr>
          <p:cNvSpPr/>
          <p:nvPr userDrawn="1"/>
        </p:nvSpPr>
        <p:spPr>
          <a:xfrm rot="18754338" flipH="1">
            <a:off x="12918275" y="1875835"/>
            <a:ext cx="3360000" cy="3360000"/>
          </a:xfrm>
          <a:prstGeom prst="teardrop">
            <a:avLst/>
          </a:prstGeom>
          <a:solidFill>
            <a:schemeClr val="accent3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i-FI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82" name="Teardrop 81">
            <a:extLst>
              <a:ext uri="{FF2B5EF4-FFF2-40B4-BE49-F238E27FC236}">
                <a16:creationId xmlns:a16="http://schemas.microsoft.com/office/drawing/2014/main" id="{F2ED5A9B-38CB-4679-83F7-0B052139A202}"/>
              </a:ext>
            </a:extLst>
          </p:cNvPr>
          <p:cNvSpPr/>
          <p:nvPr userDrawn="1"/>
        </p:nvSpPr>
        <p:spPr>
          <a:xfrm rot="13500000" flipH="1">
            <a:off x="10037696" y="35242"/>
            <a:ext cx="3357552" cy="3101076"/>
          </a:xfrm>
          <a:prstGeom prst="teardrop">
            <a:avLst/>
          </a:prstGeom>
          <a:solidFill>
            <a:schemeClr val="accent3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i-FI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graphicFrame>
        <p:nvGraphicFramePr>
          <p:cNvPr id="88" name="Object 87" hidden="1">
            <a:extLst>
              <a:ext uri="{FF2B5EF4-FFF2-40B4-BE49-F238E27FC236}">
                <a16:creationId xmlns:a16="http://schemas.microsoft.com/office/drawing/2014/main" id="{6FBF8779-6629-4ACE-8AC1-7F2ABB22A8A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9793803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848" imgH="631" progId="TCLayout.ActiveDocument.1">
                  <p:embed/>
                </p:oleObj>
              </mc:Choice>
              <mc:Fallback>
                <p:oleObj name="think-cell Slide" r:id="rId3" imgW="848" imgH="631" progId="TCLayout.ActiveDocument.1">
                  <p:embed/>
                  <p:pic>
                    <p:nvPicPr>
                      <p:cNvPr id="88" name="Object 87" hidden="1">
                        <a:extLst>
                          <a:ext uri="{FF2B5EF4-FFF2-40B4-BE49-F238E27FC236}">
                            <a16:creationId xmlns:a16="http://schemas.microsoft.com/office/drawing/2014/main" id="{6FBF8779-6629-4ACE-8AC1-7F2ABB22A8A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E13334A1-091E-4C6F-9C99-1C8A598EBC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906213" y="6684432"/>
            <a:ext cx="3285787" cy="1735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67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 noProof="0"/>
              <a:t>TK02-010 Liiketoimintamalli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F6191622-5086-4D8E-916F-24E9FDB205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7233" y="6318253"/>
            <a:ext cx="431369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fi-FI" noProof="0" smtClean="0"/>
              <a:pPr/>
              <a:t>‹#›</a:t>
            </a:fld>
            <a:endParaRPr lang="fi-FI" noProof="0"/>
          </a:p>
        </p:txBody>
      </p:sp>
      <p:pic>
        <p:nvPicPr>
          <p:cNvPr id="34" name="Picture 2">
            <a:extLst>
              <a:ext uri="{FF2B5EF4-FFF2-40B4-BE49-F238E27FC236}">
                <a16:creationId xmlns:a16="http://schemas.microsoft.com/office/drawing/2014/main" id="{76CEA4D8-B218-46B1-9334-F240E8C1610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clrChange>
              <a:clrFrom>
                <a:srgbClr val="EDECEC"/>
              </a:clrFrom>
              <a:clrTo>
                <a:srgbClr val="EDEC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9400" y="2987426"/>
            <a:ext cx="1703933" cy="1096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419DAFDB-4A1D-4156-94AF-91C4986DE689}"/>
              </a:ext>
            </a:extLst>
          </p:cNvPr>
          <p:cNvSpPr/>
          <p:nvPr userDrawn="1"/>
        </p:nvSpPr>
        <p:spPr>
          <a:xfrm>
            <a:off x="11593447" y="3079199"/>
            <a:ext cx="1039887" cy="725572"/>
          </a:xfrm>
          <a:prstGeom prst="rect">
            <a:avLst/>
          </a:prstGeom>
          <a:solidFill>
            <a:srgbClr val="FFFFFF">
              <a:alpha val="67059"/>
            </a:srgbClr>
          </a:solidFill>
          <a:ln w="28575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i-FI" sz="10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4BBBB3C-074A-4CF2-881C-BBD374114A19}"/>
              </a:ext>
            </a:extLst>
          </p:cNvPr>
          <p:cNvSpPr/>
          <p:nvPr userDrawn="1"/>
        </p:nvSpPr>
        <p:spPr>
          <a:xfrm>
            <a:off x="10929400" y="3079198"/>
            <a:ext cx="664045" cy="725573"/>
          </a:xfrm>
          <a:prstGeom prst="rect">
            <a:avLst/>
          </a:prstGeom>
          <a:solidFill>
            <a:srgbClr val="FFFFFF">
              <a:alpha val="67059"/>
            </a:srgbClr>
          </a:solidFill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i-FI" sz="10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8C85D9F-96EE-4F47-9872-F9BCE1114D0C}"/>
              </a:ext>
            </a:extLst>
          </p:cNvPr>
          <p:cNvSpPr/>
          <p:nvPr userDrawn="1"/>
        </p:nvSpPr>
        <p:spPr>
          <a:xfrm>
            <a:off x="10929400" y="3804769"/>
            <a:ext cx="1703933" cy="278693"/>
          </a:xfrm>
          <a:prstGeom prst="rect">
            <a:avLst/>
          </a:prstGeom>
          <a:solidFill>
            <a:srgbClr val="FFFFFF">
              <a:alpha val="67059"/>
            </a:srgbClr>
          </a:solidFill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i-FI" sz="10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8" name="Teardrop 37">
            <a:extLst>
              <a:ext uri="{FF2B5EF4-FFF2-40B4-BE49-F238E27FC236}">
                <a16:creationId xmlns:a16="http://schemas.microsoft.com/office/drawing/2014/main" id="{D93837BA-7478-41DB-B6EC-8136C88C3F98}"/>
              </a:ext>
            </a:extLst>
          </p:cNvPr>
          <p:cNvSpPr/>
          <p:nvPr userDrawn="1"/>
        </p:nvSpPr>
        <p:spPr>
          <a:xfrm rot="8245662">
            <a:off x="11531246" y="2249758"/>
            <a:ext cx="500241" cy="500241"/>
          </a:xfrm>
          <a:prstGeom prst="teardrop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i-FI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9" name="Teardrop 38">
            <a:extLst>
              <a:ext uri="{FF2B5EF4-FFF2-40B4-BE49-F238E27FC236}">
                <a16:creationId xmlns:a16="http://schemas.microsoft.com/office/drawing/2014/main" id="{95697E7D-074F-40A2-92AE-1176B7B6417C}"/>
              </a:ext>
            </a:extLst>
          </p:cNvPr>
          <p:cNvSpPr/>
          <p:nvPr userDrawn="1"/>
        </p:nvSpPr>
        <p:spPr>
          <a:xfrm rot="13354338" flipV="1">
            <a:off x="11542515" y="4582104"/>
            <a:ext cx="500241" cy="500241"/>
          </a:xfrm>
          <a:prstGeom prst="teardrop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i-FI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40" name="Teardrop 39">
            <a:extLst>
              <a:ext uri="{FF2B5EF4-FFF2-40B4-BE49-F238E27FC236}">
                <a16:creationId xmlns:a16="http://schemas.microsoft.com/office/drawing/2014/main" id="{E0522583-913E-4F24-9434-451B8BB116E4}"/>
              </a:ext>
            </a:extLst>
          </p:cNvPr>
          <p:cNvSpPr/>
          <p:nvPr userDrawn="1"/>
        </p:nvSpPr>
        <p:spPr>
          <a:xfrm rot="2845662">
            <a:off x="9733300" y="3358290"/>
            <a:ext cx="500241" cy="500241"/>
          </a:xfrm>
          <a:prstGeom prst="teardrop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i-FI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41" name="Teardrop 40">
            <a:extLst>
              <a:ext uri="{FF2B5EF4-FFF2-40B4-BE49-F238E27FC236}">
                <a16:creationId xmlns:a16="http://schemas.microsoft.com/office/drawing/2014/main" id="{58B57CBE-C6CD-4EB7-ACD8-F101F0C40AE8}"/>
              </a:ext>
            </a:extLst>
          </p:cNvPr>
          <p:cNvSpPr/>
          <p:nvPr userDrawn="1"/>
        </p:nvSpPr>
        <p:spPr>
          <a:xfrm rot="7954338" flipV="1">
            <a:off x="13206263" y="3358290"/>
            <a:ext cx="500241" cy="500241"/>
          </a:xfrm>
          <a:prstGeom prst="teardrop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i-FI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538CEB8-90F7-4969-82D6-DDE9ECDD5888}"/>
              </a:ext>
            </a:extLst>
          </p:cNvPr>
          <p:cNvSpPr txBox="1"/>
          <p:nvPr userDrawn="1"/>
        </p:nvSpPr>
        <p:spPr>
          <a:xfrm>
            <a:off x="8229343" y="4584263"/>
            <a:ext cx="1258358" cy="5746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67" b="1" i="0" u="none" strike="noStrike" kern="1200" cap="none" spc="0" normalizeH="0" baseline="0" noProof="0">
                <a:ln>
                  <a:noFill/>
                </a:ln>
                <a:solidFill>
                  <a:srgbClr val="ED174F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Toiminta-</a:t>
            </a:r>
            <a:br>
              <a:rPr kumimoji="0" lang="fi-FI" sz="1867" b="1" i="0" u="none" strike="noStrike" kern="1200" cap="none" spc="0" normalizeH="0" baseline="0" noProof="0">
                <a:ln>
                  <a:noFill/>
                </a:ln>
                <a:solidFill>
                  <a:srgbClr val="ED174F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</a:br>
            <a:r>
              <a:rPr kumimoji="0" lang="fi-FI" sz="1867" b="1" i="0" u="none" strike="noStrike" kern="1200" cap="none" spc="0" normalizeH="0" baseline="0" noProof="0">
                <a:ln>
                  <a:noFill/>
                </a:ln>
                <a:solidFill>
                  <a:srgbClr val="ED174F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ympäristö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B1F6B5C-C404-4912-9F5A-3CD49706E903}"/>
              </a:ext>
            </a:extLst>
          </p:cNvPr>
          <p:cNvSpPr txBox="1"/>
          <p:nvPr userDrawn="1"/>
        </p:nvSpPr>
        <p:spPr>
          <a:xfrm>
            <a:off x="8112901" y="2354343"/>
            <a:ext cx="1156522" cy="302058"/>
          </a:xfrm>
          <a:prstGeom prst="rect">
            <a:avLst/>
          </a:prstGeom>
          <a:noFill/>
        </p:spPr>
        <p:txBody>
          <a:bodyPr wrap="none" lIns="48000" tIns="48000" rIns="48000" bIns="48000" rtlCol="0">
            <a:spAutoFit/>
          </a:bodyPr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333" b="0" i="0" u="none" strike="noStrike" kern="1200" cap="none" spc="0" normalizeH="0" baseline="0" noProof="0">
                <a:ln>
                  <a:noFill/>
                </a:ln>
                <a:solidFill>
                  <a:srgbClr val="ED174F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Toimitusketju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290D9FB-E904-4158-B6C6-11F8F531C3FB}"/>
              </a:ext>
            </a:extLst>
          </p:cNvPr>
          <p:cNvSpPr txBox="1"/>
          <p:nvPr userDrawn="1"/>
        </p:nvSpPr>
        <p:spPr>
          <a:xfrm>
            <a:off x="8340525" y="2753784"/>
            <a:ext cx="928897" cy="507178"/>
          </a:xfrm>
          <a:prstGeom prst="rect">
            <a:avLst/>
          </a:prstGeom>
          <a:noFill/>
        </p:spPr>
        <p:txBody>
          <a:bodyPr wrap="none" lIns="48000" tIns="48000" rIns="48000" bIns="48000" rtlCol="0">
            <a:spAutoFit/>
          </a:bodyPr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333" b="0" i="0" u="none" strike="noStrike" kern="1200" cap="none" spc="0" normalizeH="0" baseline="0" noProof="0">
                <a:ln>
                  <a:noFill/>
                </a:ln>
                <a:solidFill>
                  <a:srgbClr val="ED174F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Yhteistyö-</a:t>
            </a:r>
            <a:br>
              <a:rPr kumimoji="0" lang="fi-FI" sz="1333" b="0" i="0" u="none" strike="noStrike" kern="1200" cap="none" spc="0" normalizeH="0" baseline="0" noProof="0">
                <a:ln>
                  <a:noFill/>
                </a:ln>
                <a:solidFill>
                  <a:srgbClr val="ED174F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</a:br>
            <a:r>
              <a:rPr kumimoji="0" lang="fi-FI" sz="1333" b="0" i="0" u="none" strike="noStrike" kern="1200" cap="none" spc="0" normalizeH="0" baseline="0" noProof="0">
                <a:ln>
                  <a:noFill/>
                </a:ln>
                <a:solidFill>
                  <a:srgbClr val="ED174F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kumppanit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4CF7BAE-E136-487B-A1EA-39957D1BAD99}"/>
              </a:ext>
            </a:extLst>
          </p:cNvPr>
          <p:cNvSpPr txBox="1"/>
          <p:nvPr userDrawn="1"/>
        </p:nvSpPr>
        <p:spPr>
          <a:xfrm>
            <a:off x="8452736" y="3251029"/>
            <a:ext cx="816686" cy="507178"/>
          </a:xfrm>
          <a:prstGeom prst="rect">
            <a:avLst/>
          </a:prstGeom>
          <a:noFill/>
        </p:spPr>
        <p:txBody>
          <a:bodyPr wrap="none" lIns="48000" tIns="48000" rIns="48000" bIns="48000" rtlCol="0">
            <a:spAutoFit/>
          </a:bodyPr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333" b="0" i="0" u="none" strike="noStrike" kern="1200" cap="none" spc="0" normalizeH="0" baseline="0" noProof="0">
                <a:ln>
                  <a:noFill/>
                </a:ln>
                <a:solidFill>
                  <a:srgbClr val="ED174F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Nykyiset </a:t>
            </a:r>
            <a:br>
              <a:rPr kumimoji="0" lang="fi-FI" sz="1333" b="0" i="0" u="none" strike="noStrike" kern="1200" cap="none" spc="0" normalizeH="0" baseline="0" noProof="0">
                <a:ln>
                  <a:noFill/>
                </a:ln>
                <a:solidFill>
                  <a:srgbClr val="ED174F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</a:br>
            <a:r>
              <a:rPr kumimoji="0" lang="fi-FI" sz="1333" b="0" i="0" u="none" strike="noStrike" kern="1200" cap="none" spc="0" normalizeH="0" baseline="0" noProof="0">
                <a:ln>
                  <a:noFill/>
                </a:ln>
                <a:solidFill>
                  <a:srgbClr val="ED174F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kilpailijat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58BF57B-466C-4A10-9E1A-BBC3F5F28704}"/>
              </a:ext>
            </a:extLst>
          </p:cNvPr>
          <p:cNvSpPr txBox="1"/>
          <p:nvPr userDrawn="1"/>
        </p:nvSpPr>
        <p:spPr>
          <a:xfrm>
            <a:off x="8452736" y="3726745"/>
            <a:ext cx="816686" cy="507178"/>
          </a:xfrm>
          <a:prstGeom prst="rect">
            <a:avLst/>
          </a:prstGeom>
          <a:noFill/>
        </p:spPr>
        <p:txBody>
          <a:bodyPr wrap="none" lIns="48000" tIns="48000" rIns="48000" bIns="48000" rtlCol="0">
            <a:spAutoFit/>
          </a:bodyPr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333" b="0" i="0" u="none" strike="noStrike" kern="1200" cap="none" spc="0" normalizeH="0" baseline="0" noProof="0">
                <a:ln>
                  <a:noFill/>
                </a:ln>
                <a:solidFill>
                  <a:srgbClr val="ED174F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Uudet</a:t>
            </a:r>
            <a:br>
              <a:rPr kumimoji="0" lang="fi-FI" sz="1333" b="0" i="0" u="none" strike="noStrike" kern="1200" cap="none" spc="0" normalizeH="0" baseline="0" noProof="0">
                <a:ln>
                  <a:noFill/>
                </a:ln>
                <a:solidFill>
                  <a:srgbClr val="ED174F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</a:br>
            <a:r>
              <a:rPr kumimoji="0" lang="fi-FI" sz="1333" b="0" i="0" u="none" strike="noStrike" kern="1200" cap="none" spc="0" normalizeH="0" baseline="0" noProof="0">
                <a:ln>
                  <a:noFill/>
                </a:ln>
                <a:solidFill>
                  <a:srgbClr val="ED174F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kilpailijat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F16E626-CB45-4859-8A25-2BBEF711FB5D}"/>
              </a:ext>
            </a:extLst>
          </p:cNvPr>
          <p:cNvSpPr txBox="1"/>
          <p:nvPr userDrawn="1"/>
        </p:nvSpPr>
        <p:spPr>
          <a:xfrm>
            <a:off x="8297245" y="4223107"/>
            <a:ext cx="972177" cy="302058"/>
          </a:xfrm>
          <a:prstGeom prst="rect">
            <a:avLst/>
          </a:prstGeom>
          <a:noFill/>
        </p:spPr>
        <p:txBody>
          <a:bodyPr wrap="none" lIns="48000" tIns="48000" rIns="48000" bIns="48000" rtlCol="0">
            <a:spAutoFit/>
          </a:bodyPr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333" b="0" i="0" u="none" strike="noStrike" kern="1200" cap="none" spc="0" normalizeH="0" baseline="0" noProof="0">
                <a:ln>
                  <a:noFill/>
                </a:ln>
                <a:solidFill>
                  <a:srgbClr val="ED174F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”Korvaajat”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C89AE1BC-C0E8-48E4-A318-68AEA8A3BAAA}"/>
              </a:ext>
            </a:extLst>
          </p:cNvPr>
          <p:cNvCxnSpPr>
            <a:cxnSpLocks/>
            <a:stCxn id="54" idx="3"/>
            <a:endCxn id="40" idx="5"/>
          </p:cNvCxnSpPr>
          <p:nvPr userDrawn="1"/>
        </p:nvCxnSpPr>
        <p:spPr>
          <a:xfrm>
            <a:off x="9269423" y="2505372"/>
            <a:ext cx="724592" cy="853143"/>
          </a:xfrm>
          <a:prstGeom prst="line">
            <a:avLst/>
          </a:prstGeom>
          <a:ln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25AF7A78-6586-47C7-9CA0-7DB0D9689E99}"/>
              </a:ext>
            </a:extLst>
          </p:cNvPr>
          <p:cNvCxnSpPr>
            <a:cxnSpLocks/>
            <a:stCxn id="55" idx="3"/>
            <a:endCxn id="40" idx="4"/>
          </p:cNvCxnSpPr>
          <p:nvPr userDrawn="1"/>
        </p:nvCxnSpPr>
        <p:spPr>
          <a:xfrm>
            <a:off x="9269422" y="3007373"/>
            <a:ext cx="544787" cy="416843"/>
          </a:xfrm>
          <a:prstGeom prst="line">
            <a:avLst/>
          </a:prstGeom>
          <a:ln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DF6F070A-3E8B-4C20-AF6F-906851FDDA20}"/>
              </a:ext>
            </a:extLst>
          </p:cNvPr>
          <p:cNvCxnSpPr>
            <a:cxnSpLocks/>
            <a:stCxn id="56" idx="3"/>
            <a:endCxn id="40" idx="3"/>
          </p:cNvCxnSpPr>
          <p:nvPr userDrawn="1"/>
        </p:nvCxnSpPr>
        <p:spPr>
          <a:xfrm>
            <a:off x="9269422" y="3504618"/>
            <a:ext cx="464103" cy="93198"/>
          </a:xfrm>
          <a:prstGeom prst="line">
            <a:avLst/>
          </a:prstGeom>
          <a:ln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7FA6DBDD-DC19-4202-8DE1-B4B7298BBBEE}"/>
              </a:ext>
            </a:extLst>
          </p:cNvPr>
          <p:cNvCxnSpPr>
            <a:cxnSpLocks/>
            <a:stCxn id="57" idx="3"/>
            <a:endCxn id="40" idx="2"/>
          </p:cNvCxnSpPr>
          <p:nvPr userDrawn="1"/>
        </p:nvCxnSpPr>
        <p:spPr>
          <a:xfrm flipV="1">
            <a:off x="9269422" y="3777622"/>
            <a:ext cx="529804" cy="202712"/>
          </a:xfrm>
          <a:prstGeom prst="line">
            <a:avLst/>
          </a:prstGeom>
          <a:ln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A95D8544-D639-42AE-8B77-EFE4F83F06EB}"/>
              </a:ext>
            </a:extLst>
          </p:cNvPr>
          <p:cNvCxnSpPr>
            <a:cxnSpLocks/>
            <a:stCxn id="58" idx="3"/>
            <a:endCxn id="40" idx="1"/>
          </p:cNvCxnSpPr>
          <p:nvPr userDrawn="1"/>
        </p:nvCxnSpPr>
        <p:spPr>
          <a:xfrm flipV="1">
            <a:off x="9269422" y="3858306"/>
            <a:ext cx="703404" cy="515830"/>
          </a:xfrm>
          <a:prstGeom prst="line">
            <a:avLst/>
          </a:prstGeom>
          <a:ln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84" name="Teardrop 83">
            <a:extLst>
              <a:ext uri="{FF2B5EF4-FFF2-40B4-BE49-F238E27FC236}">
                <a16:creationId xmlns:a16="http://schemas.microsoft.com/office/drawing/2014/main" id="{6D01173F-6E65-4306-8C15-A8238B40344D}"/>
              </a:ext>
            </a:extLst>
          </p:cNvPr>
          <p:cNvSpPr/>
          <p:nvPr userDrawn="1"/>
        </p:nvSpPr>
        <p:spPr>
          <a:xfrm rot="2845662">
            <a:off x="7234683" y="1917816"/>
            <a:ext cx="3360000" cy="3360000"/>
          </a:xfrm>
          <a:prstGeom prst="teardrop">
            <a:avLst/>
          </a:prstGeom>
          <a:solidFill>
            <a:schemeClr val="accent3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i-FI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E71FF3D6-3398-4AA9-B9E8-3114D22319F2}"/>
              </a:ext>
            </a:extLst>
          </p:cNvPr>
          <p:cNvSpPr txBox="1"/>
          <p:nvPr userDrawn="1"/>
        </p:nvSpPr>
        <p:spPr>
          <a:xfrm>
            <a:off x="5131750" y="6460"/>
            <a:ext cx="3589868" cy="1954381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fi-FI" sz="1100" b="1" i="0" u="none" strike="noStrike" baseline="0" noProof="0" dirty="0">
                <a:solidFill>
                  <a:schemeClr val="tx1"/>
                </a:solidFill>
                <a:latin typeface="+mj-lt"/>
              </a:rPr>
              <a:t>Uudet kilpailijat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Millä säännöillä he pelaavat?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Ketkä ovat uudet tulokkaat markkinoilla? 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Miten he eroavat toisistaan ja meistä? 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Mitkä ovat heidän kilpailuedut tai haitat? 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Mitkä esteet heidän on voitettava?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Mitkä ovat heidän arvoehdotuksensa? 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Mihin asiakasryhmiin he keskittyvät? 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Millaiset kustannusrakenteet heillä on?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Missä määrin he vaikuttavat meidän asiakasryhmiin, tulovirtoihin ja katteisiin?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E9298004-AB86-4873-B492-CD09CB090F36}"/>
              </a:ext>
            </a:extLst>
          </p:cNvPr>
          <p:cNvSpPr/>
          <p:nvPr userDrawn="1"/>
        </p:nvSpPr>
        <p:spPr>
          <a:xfrm>
            <a:off x="2728640" y="2185728"/>
            <a:ext cx="5635771" cy="3552569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F7B51C2D-EC83-4FD9-BBC8-51017EA183F3}"/>
              </a:ext>
            </a:extLst>
          </p:cNvPr>
          <p:cNvSpPr txBox="1"/>
          <p:nvPr userDrawn="1"/>
        </p:nvSpPr>
        <p:spPr>
          <a:xfrm>
            <a:off x="1057641" y="809887"/>
            <a:ext cx="3897406" cy="1615827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fi-FI" sz="1100" b="1" i="0" u="none" strike="noStrike" baseline="0" noProof="0">
                <a:solidFill>
                  <a:schemeClr val="tx1"/>
                </a:solidFill>
                <a:latin typeface="+mj-lt"/>
              </a:rPr>
              <a:t>Nykyiset kilpailijat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Ketkä ovat kilpailijoitamme?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Ketkä ovat hallitsevia toimijoita alallamme?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Mitkä ovat heidän kilpailuedut tai haitat?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Kuvaile heidän tarjontaa.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Mihin asiakasryhmiin he keskittyvät?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Millaiset kustannusrakenteet heillä on?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Kuinka paljon he vaikuttavat meidän asiakasryhmiin, tulovirtoihin ja katteisiin?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D6EEDFB4-1067-497F-8F13-70CA90D48B95}"/>
              </a:ext>
            </a:extLst>
          </p:cNvPr>
          <p:cNvSpPr txBox="1"/>
          <p:nvPr userDrawn="1"/>
        </p:nvSpPr>
        <p:spPr>
          <a:xfrm>
            <a:off x="196173" y="2615778"/>
            <a:ext cx="2387911" cy="2462213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fi-FI" sz="1100" b="1" i="0" u="none" strike="noStrike" baseline="0" noProof="0" dirty="0">
                <a:solidFill>
                  <a:schemeClr val="tx1"/>
                </a:solidFill>
                <a:latin typeface="+mj-lt"/>
              </a:rPr>
              <a:t>“Korvaajat”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Mitkä tuotteet tai palvelut voivat korvata meidän?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Kuinka paljon ne maksaa verrattuna meidän tuotteisiin/palveluihin?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Kuinka helppoa asiakkaiden on vaihtaa korvaaviin tuotteisiin?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Mistä liiketoimintamalliperinteistä nämä korvaavat tuotteet ovat peräisin(esim. pikajunat </a:t>
            </a:r>
            <a:r>
              <a:rPr lang="fi-FI" sz="1100" b="0" i="0" u="none" strike="noStrike" kern="1200" baseline="0" noProof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vs</a:t>
            </a: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lentokoneet, matkapuhelimet </a:t>
            </a:r>
            <a:r>
              <a:rPr lang="fi-FI" sz="1100" b="0" i="0" u="none" strike="noStrike" kern="1200" baseline="0" noProof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vs</a:t>
            </a: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kamerat)?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20FD7826-9C17-4BD8-BC7A-C885EE25ED8D}"/>
              </a:ext>
            </a:extLst>
          </p:cNvPr>
          <p:cNvSpPr txBox="1"/>
          <p:nvPr userDrawn="1"/>
        </p:nvSpPr>
        <p:spPr>
          <a:xfrm>
            <a:off x="2265870" y="5525573"/>
            <a:ext cx="2903037" cy="1277273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fi-FI" sz="1100" b="1" i="0" u="none" strike="noStrike" baseline="0" noProof="0" dirty="0">
                <a:solidFill>
                  <a:schemeClr val="tx1"/>
                </a:solidFill>
                <a:latin typeface="+mj-lt"/>
              </a:rPr>
              <a:t>Toimitusketju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Ketkä ovat toimialasi arvoketjun avaintoimijoita?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Missä määrin liiketoimintamallisi on riippuvainen muista toimijoista?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Onko uusia toimijoita näköpiirissä?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Ketkä ovat kaikista tuottoisimpia?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2082DE-9E35-8846-A7AF-B9EFCD3FDBA5}"/>
              </a:ext>
            </a:extLst>
          </p:cNvPr>
          <p:cNvSpPr txBox="1"/>
          <p:nvPr userDrawn="1"/>
        </p:nvSpPr>
        <p:spPr>
          <a:xfrm>
            <a:off x="5150154" y="3126963"/>
            <a:ext cx="2113712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7000" b="0" i="0" noProof="0">
                <a:solidFill>
                  <a:schemeClr val="bg1">
                    <a:lumMod val="85000"/>
                  </a:schemeClr>
                </a:solidFill>
                <a:latin typeface="+mn-l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5010675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Graafi">
    <p:bg>
      <p:bgPr>
        <a:solidFill>
          <a:srgbClr val="E0F3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8" name="Object 87" hidden="1">
            <a:extLst>
              <a:ext uri="{FF2B5EF4-FFF2-40B4-BE49-F238E27FC236}">
                <a16:creationId xmlns:a16="http://schemas.microsoft.com/office/drawing/2014/main" id="{6FBF8779-6629-4ACE-8AC1-7F2ABB22A8A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6494018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848" imgH="631" progId="TCLayout.ActiveDocument.1">
                  <p:embed/>
                </p:oleObj>
              </mc:Choice>
              <mc:Fallback>
                <p:oleObj name="think-cell Slide" r:id="rId3" imgW="848" imgH="631" progId="TCLayout.ActiveDocument.1">
                  <p:embed/>
                  <p:pic>
                    <p:nvPicPr>
                      <p:cNvPr id="88" name="Object 87" hidden="1">
                        <a:extLst>
                          <a:ext uri="{FF2B5EF4-FFF2-40B4-BE49-F238E27FC236}">
                            <a16:creationId xmlns:a16="http://schemas.microsoft.com/office/drawing/2014/main" id="{6FBF8779-6629-4ACE-8AC1-7F2ABB22A8A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E13334A1-091E-4C6F-9C99-1C8A598EBC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906213" y="6684432"/>
            <a:ext cx="3285787" cy="1735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67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 noProof="0" dirty="0"/>
              <a:t>TK02-010 Liiketoimintamalli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F6191622-5086-4D8E-916F-24E9FDB205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7233" y="6318253"/>
            <a:ext cx="431369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fi-FI" noProof="0" smtClean="0"/>
              <a:pPr/>
              <a:t>‹#›</a:t>
            </a:fld>
            <a:endParaRPr lang="fi-FI" noProof="0" dirty="0"/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D56EEB69-E9C1-4717-9ACF-A9CC1AAB80F5}"/>
              </a:ext>
            </a:extLst>
          </p:cNvPr>
          <p:cNvGrpSpPr/>
          <p:nvPr userDrawn="1"/>
        </p:nvGrpSpPr>
        <p:grpSpPr>
          <a:xfrm>
            <a:off x="-4223899" y="150320"/>
            <a:ext cx="9041320" cy="8061479"/>
            <a:chOff x="1711545" y="131667"/>
            <a:chExt cx="9041320" cy="8061479"/>
          </a:xfrm>
        </p:grpSpPr>
        <p:sp>
          <p:nvSpPr>
            <p:cNvPr id="83" name="Teardrop 82">
              <a:extLst>
                <a:ext uri="{FF2B5EF4-FFF2-40B4-BE49-F238E27FC236}">
                  <a16:creationId xmlns:a16="http://schemas.microsoft.com/office/drawing/2014/main" id="{12152D83-DF61-45EC-9EAC-F04274FE58ED}"/>
                </a:ext>
              </a:extLst>
            </p:cNvPr>
            <p:cNvSpPr/>
            <p:nvPr userDrawn="1"/>
          </p:nvSpPr>
          <p:spPr>
            <a:xfrm rot="2718224" flipH="1">
              <a:off x="4379616" y="4531661"/>
              <a:ext cx="3733317" cy="3589653"/>
            </a:xfrm>
            <a:prstGeom prst="teardrop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sp>
          <p:nvSpPr>
            <p:cNvPr id="84" name="Teardrop 83">
              <a:extLst>
                <a:ext uri="{FF2B5EF4-FFF2-40B4-BE49-F238E27FC236}">
                  <a16:creationId xmlns:a16="http://schemas.microsoft.com/office/drawing/2014/main" id="{6D01173F-6E65-4306-8C15-A8238B40344D}"/>
                </a:ext>
              </a:extLst>
            </p:cNvPr>
            <p:cNvSpPr/>
            <p:nvPr userDrawn="1"/>
          </p:nvSpPr>
          <p:spPr>
            <a:xfrm rot="2845662">
              <a:off x="1711545" y="2264501"/>
              <a:ext cx="3360000" cy="3360000"/>
            </a:xfrm>
            <a:prstGeom prst="teardrop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sp>
          <p:nvSpPr>
            <p:cNvPr id="82" name="Teardrop 81">
              <a:extLst>
                <a:ext uri="{FF2B5EF4-FFF2-40B4-BE49-F238E27FC236}">
                  <a16:creationId xmlns:a16="http://schemas.microsoft.com/office/drawing/2014/main" id="{F2ED5A9B-38CB-4679-83F7-0B052139A202}"/>
                </a:ext>
              </a:extLst>
            </p:cNvPr>
            <p:cNvSpPr/>
            <p:nvPr userDrawn="1"/>
          </p:nvSpPr>
          <p:spPr>
            <a:xfrm rot="13500000" flipH="1">
              <a:off x="4498647" y="259905"/>
              <a:ext cx="3357552" cy="3101076"/>
            </a:xfrm>
            <a:prstGeom prst="teardrop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34" name="Picture 2">
              <a:extLst>
                <a:ext uri="{FF2B5EF4-FFF2-40B4-BE49-F238E27FC236}">
                  <a16:creationId xmlns:a16="http://schemas.microsoft.com/office/drawing/2014/main" id="{76CEA4D8-B218-46B1-9334-F240E8C1610F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 cstate="print">
              <a:clrChange>
                <a:clrFrom>
                  <a:srgbClr val="EDECEC"/>
                </a:clrFrom>
                <a:clrTo>
                  <a:srgbClr val="EDECE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3990" y="3308364"/>
              <a:ext cx="1703933" cy="10960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19DAFDB-4A1D-4156-94AF-91C4986DE689}"/>
                </a:ext>
              </a:extLst>
            </p:cNvPr>
            <p:cNvSpPr/>
            <p:nvPr userDrawn="1"/>
          </p:nvSpPr>
          <p:spPr>
            <a:xfrm>
              <a:off x="6068037" y="3400137"/>
              <a:ext cx="1039887" cy="725572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 w="28575"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06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4BBBB3C-074A-4CF2-881C-BBD374114A19}"/>
                </a:ext>
              </a:extLst>
            </p:cNvPr>
            <p:cNvSpPr/>
            <p:nvPr userDrawn="1"/>
          </p:nvSpPr>
          <p:spPr>
            <a:xfrm>
              <a:off x="5403990" y="3400136"/>
              <a:ext cx="664045" cy="725573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 w="28575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06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8C85D9F-96EE-4F47-9872-F9BCE1114D0C}"/>
                </a:ext>
              </a:extLst>
            </p:cNvPr>
            <p:cNvSpPr/>
            <p:nvPr userDrawn="1"/>
          </p:nvSpPr>
          <p:spPr>
            <a:xfrm>
              <a:off x="5403990" y="4125707"/>
              <a:ext cx="1703933" cy="278693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 w="2857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06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sp>
          <p:nvSpPr>
            <p:cNvPr id="38" name="Teardrop 37">
              <a:extLst>
                <a:ext uri="{FF2B5EF4-FFF2-40B4-BE49-F238E27FC236}">
                  <a16:creationId xmlns:a16="http://schemas.microsoft.com/office/drawing/2014/main" id="{D93837BA-7478-41DB-B6EC-8136C88C3F98}"/>
                </a:ext>
              </a:extLst>
            </p:cNvPr>
            <p:cNvSpPr/>
            <p:nvPr userDrawn="1"/>
          </p:nvSpPr>
          <p:spPr>
            <a:xfrm rot="8245662">
              <a:off x="6005836" y="2570696"/>
              <a:ext cx="500241" cy="500241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sp>
          <p:nvSpPr>
            <p:cNvPr id="39" name="Teardrop 38">
              <a:extLst>
                <a:ext uri="{FF2B5EF4-FFF2-40B4-BE49-F238E27FC236}">
                  <a16:creationId xmlns:a16="http://schemas.microsoft.com/office/drawing/2014/main" id="{95697E7D-074F-40A2-92AE-1176B7B6417C}"/>
                </a:ext>
              </a:extLst>
            </p:cNvPr>
            <p:cNvSpPr/>
            <p:nvPr userDrawn="1"/>
          </p:nvSpPr>
          <p:spPr>
            <a:xfrm rot="13354338" flipV="1">
              <a:off x="6017105" y="4903042"/>
              <a:ext cx="500241" cy="500241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sp>
          <p:nvSpPr>
            <p:cNvPr id="40" name="Teardrop 39">
              <a:extLst>
                <a:ext uri="{FF2B5EF4-FFF2-40B4-BE49-F238E27FC236}">
                  <a16:creationId xmlns:a16="http://schemas.microsoft.com/office/drawing/2014/main" id="{E0522583-913E-4F24-9434-451B8BB116E4}"/>
                </a:ext>
              </a:extLst>
            </p:cNvPr>
            <p:cNvSpPr/>
            <p:nvPr userDrawn="1"/>
          </p:nvSpPr>
          <p:spPr>
            <a:xfrm rot="2845662">
              <a:off x="4207890" y="3679228"/>
              <a:ext cx="500241" cy="500241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sp>
          <p:nvSpPr>
            <p:cNvPr id="41" name="Teardrop 40">
              <a:extLst>
                <a:ext uri="{FF2B5EF4-FFF2-40B4-BE49-F238E27FC236}">
                  <a16:creationId xmlns:a16="http://schemas.microsoft.com/office/drawing/2014/main" id="{58B57CBE-C6CD-4EB7-ACD8-F101F0C40AE8}"/>
                </a:ext>
              </a:extLst>
            </p:cNvPr>
            <p:cNvSpPr/>
            <p:nvPr userDrawn="1"/>
          </p:nvSpPr>
          <p:spPr>
            <a:xfrm rot="7954338" flipV="1">
              <a:off x="7680853" y="3679228"/>
              <a:ext cx="500241" cy="500241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AC57FD8-AAAC-415A-93C1-F011E578BF5B}"/>
                </a:ext>
              </a:extLst>
            </p:cNvPr>
            <p:cNvSpPr txBox="1"/>
            <p:nvPr userDrawn="1"/>
          </p:nvSpPr>
          <p:spPr>
            <a:xfrm>
              <a:off x="8728298" y="4997636"/>
              <a:ext cx="1301638" cy="28732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867" b="1" i="0" u="none" strike="noStrike" kern="1200" cap="none" spc="0" normalizeH="0" baseline="0" noProof="0" dirty="0">
                  <a:ln>
                    <a:noFill/>
                  </a:ln>
                  <a:solidFill>
                    <a:srgbClr val="ED174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Markkinat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66125317-DAFB-46E7-8D00-94C345FEBEFC}"/>
                </a:ext>
              </a:extLst>
            </p:cNvPr>
            <p:cNvSpPr txBox="1"/>
            <p:nvPr userDrawn="1"/>
          </p:nvSpPr>
          <p:spPr>
            <a:xfrm>
              <a:off x="8974781" y="2675280"/>
              <a:ext cx="866379" cy="302058"/>
            </a:xfrm>
            <a:prstGeom prst="rect">
              <a:avLst/>
            </a:prstGeom>
            <a:noFill/>
          </p:spPr>
          <p:txBody>
            <a:bodyPr wrap="none" lIns="48000" tIns="48000" rIns="48000" bIns="48000" rtlCol="0">
              <a:spAutoFit/>
            </a:bodyPr>
            <a:lstStyle/>
            <a:p>
              <a:pPr marL="0" marR="0" lvl="0" indent="0" algn="l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333" b="0" i="0" u="none" strike="noStrike" kern="1200" cap="none" spc="0" normalizeH="0" baseline="0" noProof="0" dirty="0">
                  <a:ln>
                    <a:noFill/>
                  </a:ln>
                  <a:solidFill>
                    <a:srgbClr val="ED174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Segmentit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6D3AA3B-8E9E-4699-8EC7-7BD581262FDB}"/>
                </a:ext>
              </a:extLst>
            </p:cNvPr>
            <p:cNvSpPr txBox="1"/>
            <p:nvPr userDrawn="1"/>
          </p:nvSpPr>
          <p:spPr>
            <a:xfrm>
              <a:off x="8974781" y="3074720"/>
              <a:ext cx="908057" cy="507178"/>
            </a:xfrm>
            <a:prstGeom prst="rect">
              <a:avLst/>
            </a:prstGeom>
            <a:noFill/>
          </p:spPr>
          <p:txBody>
            <a:bodyPr wrap="none" lIns="48000" tIns="48000" rIns="48000" bIns="48000" rtlCol="0">
              <a:spAutoFit/>
            </a:bodyPr>
            <a:lstStyle/>
            <a:p>
              <a:pPr marL="0" marR="0" lvl="0" indent="0" algn="l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333" b="0" i="0" u="none" strike="noStrike" kern="1200" cap="none" spc="0" normalizeH="0" baseline="0" noProof="0" dirty="0">
                  <a:ln>
                    <a:noFill/>
                  </a:ln>
                  <a:solidFill>
                    <a:srgbClr val="ED174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Kysyntä &amp; </a:t>
              </a:r>
              <a:br>
                <a:rPr kumimoji="0" lang="fi-FI" sz="1333" b="0" i="0" u="none" strike="noStrike" kern="1200" cap="none" spc="0" normalizeH="0" baseline="0" noProof="0" dirty="0">
                  <a:ln>
                    <a:noFill/>
                  </a:ln>
                  <a:solidFill>
                    <a:srgbClr val="ED174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</a:br>
              <a:r>
                <a:rPr kumimoji="0" lang="fi-FI" sz="1333" b="0" i="0" u="none" strike="noStrike" kern="1200" cap="none" spc="0" normalizeH="0" baseline="0" noProof="0" dirty="0">
                  <a:ln>
                    <a:noFill/>
                  </a:ln>
                  <a:solidFill>
                    <a:srgbClr val="ED174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tarjonta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6B49713-D64D-4AFA-AEEC-FD668984A43C}"/>
                </a:ext>
              </a:extLst>
            </p:cNvPr>
            <p:cNvSpPr txBox="1"/>
            <p:nvPr userDrawn="1"/>
          </p:nvSpPr>
          <p:spPr>
            <a:xfrm>
              <a:off x="8974780" y="3571965"/>
              <a:ext cx="840731" cy="302058"/>
            </a:xfrm>
            <a:prstGeom prst="rect">
              <a:avLst/>
            </a:prstGeom>
            <a:noFill/>
          </p:spPr>
          <p:txBody>
            <a:bodyPr wrap="none" lIns="48000" tIns="48000" rIns="48000" bIns="48000" rtlCol="0">
              <a:spAutoFit/>
            </a:bodyPr>
            <a:lstStyle/>
            <a:p>
              <a:pPr marL="0" marR="0" lvl="0" indent="0" algn="l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333" b="0" i="0" u="none" strike="noStrike" kern="1200" cap="none" spc="0" normalizeH="0" baseline="0" noProof="0" dirty="0">
                  <a:ln>
                    <a:noFill/>
                  </a:ln>
                  <a:solidFill>
                    <a:srgbClr val="ED174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Ongelmat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D500580-91D1-4EF0-87E6-F744983AA67A}"/>
                </a:ext>
              </a:extLst>
            </p:cNvPr>
            <p:cNvSpPr txBox="1"/>
            <p:nvPr userDrawn="1"/>
          </p:nvSpPr>
          <p:spPr>
            <a:xfrm>
              <a:off x="8974781" y="4047682"/>
              <a:ext cx="1113241" cy="507178"/>
            </a:xfrm>
            <a:prstGeom prst="rect">
              <a:avLst/>
            </a:prstGeom>
            <a:noFill/>
          </p:spPr>
          <p:txBody>
            <a:bodyPr wrap="none" lIns="48000" tIns="48000" rIns="48000" bIns="48000" rtlCol="0">
              <a:spAutoFit/>
            </a:bodyPr>
            <a:lstStyle/>
            <a:p>
              <a:pPr marL="0" marR="0" lvl="0" indent="0" algn="l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333" b="0" i="0" u="none" strike="noStrike" kern="1200" cap="none" spc="0" normalizeH="0" baseline="0" noProof="0" dirty="0">
                  <a:ln>
                    <a:noFill/>
                  </a:ln>
                  <a:solidFill>
                    <a:srgbClr val="ED174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Vaihto-</a:t>
              </a:r>
              <a:br>
                <a:rPr kumimoji="0" lang="fi-FI" sz="1333" b="0" i="0" u="none" strike="noStrike" kern="1200" cap="none" spc="0" normalizeH="0" baseline="0" noProof="0" dirty="0">
                  <a:ln>
                    <a:noFill/>
                  </a:ln>
                  <a:solidFill>
                    <a:srgbClr val="ED174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</a:br>
              <a:r>
                <a:rPr kumimoji="0" lang="fi-FI" sz="1333" b="0" i="0" u="none" strike="noStrike" kern="1200" cap="none" spc="0" normalizeH="0" baseline="0" noProof="0" dirty="0">
                  <a:ln>
                    <a:noFill/>
                  </a:ln>
                  <a:solidFill>
                    <a:srgbClr val="ED174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kustannukset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0FE1AEA-D54B-4A25-9580-71BFC04BBA17}"/>
                </a:ext>
              </a:extLst>
            </p:cNvPr>
            <p:cNvSpPr txBox="1"/>
            <p:nvPr userDrawn="1"/>
          </p:nvSpPr>
          <p:spPr>
            <a:xfrm>
              <a:off x="8974780" y="4544044"/>
              <a:ext cx="843937" cy="302058"/>
            </a:xfrm>
            <a:prstGeom prst="rect">
              <a:avLst/>
            </a:prstGeom>
            <a:noFill/>
          </p:spPr>
          <p:txBody>
            <a:bodyPr wrap="none" lIns="48000" tIns="48000" rIns="48000" bIns="48000" rtlCol="0">
              <a:spAutoFit/>
            </a:bodyPr>
            <a:lstStyle/>
            <a:p>
              <a:pPr marL="0" marR="0" lvl="0" indent="0" algn="l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333" b="0" i="0" u="none" strike="noStrike" kern="1200" cap="none" spc="0" normalizeH="0" baseline="0" noProof="0" dirty="0">
                  <a:ln>
                    <a:noFill/>
                  </a:ln>
                  <a:solidFill>
                    <a:srgbClr val="ED174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Hintataso</a:t>
              </a:r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DB5B42D2-CE0A-4C2A-AE53-6537706FDCAD}"/>
                </a:ext>
              </a:extLst>
            </p:cNvPr>
            <p:cNvCxnSpPr>
              <a:cxnSpLocks/>
              <a:stCxn id="41" idx="5"/>
              <a:endCxn id="72" idx="1"/>
            </p:cNvCxnSpPr>
            <p:nvPr userDrawn="1"/>
          </p:nvCxnSpPr>
          <p:spPr>
            <a:xfrm flipV="1">
              <a:off x="7920379" y="2826309"/>
              <a:ext cx="1054402" cy="853144"/>
            </a:xfrm>
            <a:prstGeom prst="line">
              <a:avLst/>
            </a:prstGeom>
            <a:ln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C305EC5F-3D4C-4A68-875D-F8A5EE5E3DFB}"/>
                </a:ext>
              </a:extLst>
            </p:cNvPr>
            <p:cNvCxnSpPr>
              <a:cxnSpLocks/>
              <a:stCxn id="41" idx="4"/>
              <a:endCxn id="73" idx="1"/>
            </p:cNvCxnSpPr>
            <p:nvPr userDrawn="1"/>
          </p:nvCxnSpPr>
          <p:spPr>
            <a:xfrm flipV="1">
              <a:off x="8100185" y="3328309"/>
              <a:ext cx="874596" cy="416845"/>
            </a:xfrm>
            <a:prstGeom prst="line">
              <a:avLst/>
            </a:prstGeom>
            <a:ln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9DB521B1-DA1C-48ED-8437-0A4370408514}"/>
                </a:ext>
              </a:extLst>
            </p:cNvPr>
            <p:cNvCxnSpPr>
              <a:cxnSpLocks/>
              <a:stCxn id="41" idx="3"/>
              <a:endCxn id="74" idx="1"/>
            </p:cNvCxnSpPr>
            <p:nvPr userDrawn="1"/>
          </p:nvCxnSpPr>
          <p:spPr>
            <a:xfrm flipV="1">
              <a:off x="8180869" y="3722994"/>
              <a:ext cx="793911" cy="195760"/>
            </a:xfrm>
            <a:prstGeom prst="line">
              <a:avLst/>
            </a:prstGeom>
            <a:ln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F0062A02-9807-4F70-B387-0B0066AEEF92}"/>
                </a:ext>
              </a:extLst>
            </p:cNvPr>
            <p:cNvCxnSpPr>
              <a:cxnSpLocks/>
              <a:stCxn id="41" idx="2"/>
              <a:endCxn id="75" idx="1"/>
            </p:cNvCxnSpPr>
            <p:nvPr userDrawn="1"/>
          </p:nvCxnSpPr>
          <p:spPr>
            <a:xfrm>
              <a:off x="8115168" y="4098560"/>
              <a:ext cx="859613" cy="202711"/>
            </a:xfrm>
            <a:prstGeom prst="line">
              <a:avLst/>
            </a:prstGeom>
            <a:ln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A1456750-FD32-475C-B4F9-A95A83510217}"/>
                </a:ext>
              </a:extLst>
            </p:cNvPr>
            <p:cNvCxnSpPr>
              <a:cxnSpLocks/>
              <a:stCxn id="41" idx="1"/>
              <a:endCxn id="76" idx="1"/>
            </p:cNvCxnSpPr>
            <p:nvPr userDrawn="1"/>
          </p:nvCxnSpPr>
          <p:spPr>
            <a:xfrm>
              <a:off x="7941568" y="4179244"/>
              <a:ext cx="1033212" cy="515829"/>
            </a:xfrm>
            <a:prstGeom prst="line">
              <a:avLst/>
            </a:prstGeom>
            <a:ln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85" name="Teardrop 84">
              <a:extLst>
                <a:ext uri="{FF2B5EF4-FFF2-40B4-BE49-F238E27FC236}">
                  <a16:creationId xmlns:a16="http://schemas.microsoft.com/office/drawing/2014/main" id="{95A5D616-543E-414A-A64A-FB45A06ECE7B}"/>
                </a:ext>
              </a:extLst>
            </p:cNvPr>
            <p:cNvSpPr/>
            <p:nvPr userDrawn="1"/>
          </p:nvSpPr>
          <p:spPr>
            <a:xfrm rot="18754338" flipH="1">
              <a:off x="7392865" y="2196773"/>
              <a:ext cx="3360000" cy="3360000"/>
            </a:xfrm>
            <a:prstGeom prst="teardrop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</p:grpSp>
      <p:sp>
        <p:nvSpPr>
          <p:cNvPr id="87" name="Rectangle 86">
            <a:extLst>
              <a:ext uri="{FF2B5EF4-FFF2-40B4-BE49-F238E27FC236}">
                <a16:creationId xmlns:a16="http://schemas.microsoft.com/office/drawing/2014/main" id="{E9298004-AB86-4873-B492-CD09CB090F36}"/>
              </a:ext>
            </a:extLst>
          </p:cNvPr>
          <p:cNvSpPr/>
          <p:nvPr userDrawn="1"/>
        </p:nvSpPr>
        <p:spPr>
          <a:xfrm>
            <a:off x="3893955" y="1983699"/>
            <a:ext cx="7323228" cy="3246481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F7B51C2D-EC83-4FD9-BBC8-51017EA183F3}"/>
              </a:ext>
            </a:extLst>
          </p:cNvPr>
          <p:cNvSpPr txBox="1"/>
          <p:nvPr userDrawn="1"/>
        </p:nvSpPr>
        <p:spPr>
          <a:xfrm>
            <a:off x="5082533" y="917678"/>
            <a:ext cx="2387911" cy="1107996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fi-FI" sz="1100" b="1" i="0" u="none" strike="noStrike" baseline="0" noProof="0" dirty="0">
                <a:solidFill>
                  <a:schemeClr val="tx1"/>
                </a:solidFill>
                <a:latin typeface="+mj-lt"/>
              </a:rPr>
              <a:t>Ongelmat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Mitkä ovat keskeiset asiakkaisiin vaikuttavat asiat?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Mitä muutoksia on käynnissä tai tulossa?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Mihin markkinat ovat menossa?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D6EEDFB4-1067-497F-8F13-70CA90D48B95}"/>
              </a:ext>
            </a:extLst>
          </p:cNvPr>
          <p:cNvSpPr txBox="1"/>
          <p:nvPr userDrawn="1"/>
        </p:nvSpPr>
        <p:spPr>
          <a:xfrm>
            <a:off x="8575732" y="881493"/>
            <a:ext cx="3146160" cy="1107996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fi-FI" sz="1100" b="1" i="0" u="none" strike="noStrike" baseline="0" noProof="0" dirty="0">
                <a:solidFill>
                  <a:schemeClr val="tx1"/>
                </a:solidFill>
                <a:latin typeface="+mj-lt"/>
              </a:rPr>
              <a:t>Segmentit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Mitkä ovat tärkeimmät asiakasryhmät?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Missä on suurin kasvupotentiaali?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Mitkä ryhmät ovat laskussa?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Mitkä sivuryhmät ansaitsevat enemmän huomiota?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E71FF3D6-3398-4AA9-B9E8-3114D22319F2}"/>
              </a:ext>
            </a:extLst>
          </p:cNvPr>
          <p:cNvSpPr txBox="1"/>
          <p:nvPr userDrawn="1"/>
        </p:nvSpPr>
        <p:spPr>
          <a:xfrm>
            <a:off x="6292753" y="5068605"/>
            <a:ext cx="2701841" cy="1446550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fi-FI" sz="1100" b="1" i="0" u="none" strike="noStrike" baseline="0" noProof="0" dirty="0">
                <a:solidFill>
                  <a:schemeClr val="tx1"/>
                </a:solidFill>
                <a:latin typeface="+mj-lt"/>
              </a:rPr>
              <a:t>Vaihtokustannukset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i-FI" sz="1100" b="0" i="0" u="none" strike="noStrike" baseline="0" noProof="0" dirty="0">
                <a:solidFill>
                  <a:schemeClr val="tx1"/>
                </a:solidFill>
                <a:latin typeface="+mn-lt"/>
              </a:rPr>
              <a:t>Mikä sitoo asiakkaat yritykseen ja sen tarjontaan?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i-FI" sz="1100" b="0" i="0" u="none" strike="noStrike" baseline="0" noProof="0" dirty="0">
                <a:solidFill>
                  <a:schemeClr val="tx1"/>
                </a:solidFill>
                <a:latin typeface="+mn-lt"/>
              </a:rPr>
              <a:t>Mitkä vaihtokustannukset estävät asiakkaita siirtymästä kilpailijoille?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i-FI" sz="1100" b="0" i="0" u="none" strike="noStrike" baseline="0" noProof="0" dirty="0">
                <a:solidFill>
                  <a:schemeClr val="tx1"/>
                </a:solidFill>
                <a:latin typeface="+mn-lt"/>
              </a:rPr>
              <a:t>Onko asiakkaiden helppo löytää ja ostaa samanlaisia tarjoamia?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i-FI" sz="1100" b="0" i="0" u="none" strike="noStrike" baseline="0" noProof="0" dirty="0">
                <a:solidFill>
                  <a:schemeClr val="tx1"/>
                </a:solidFill>
                <a:latin typeface="+mn-lt"/>
              </a:rPr>
              <a:t>Kuinka tärkeä on brändi?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4BFCA9FB-607E-473B-97A8-A258E9B52034}"/>
              </a:ext>
            </a:extLst>
          </p:cNvPr>
          <p:cNvSpPr txBox="1"/>
          <p:nvPr userDrawn="1"/>
        </p:nvSpPr>
        <p:spPr>
          <a:xfrm>
            <a:off x="9259706" y="4730048"/>
            <a:ext cx="2941420" cy="1446550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fi-FI" sz="1100" b="1" i="0" u="none" strike="noStrike" baseline="0" noProof="0" dirty="0">
                <a:solidFill>
                  <a:schemeClr val="tx1"/>
                </a:solidFill>
                <a:latin typeface="+mj-lt"/>
              </a:rPr>
              <a:t>Kysyntä &amp; tarjonta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Mitä asiakkaat tarvitsevat?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Missä ovat kaikista tyytymättömät asiakkaiden tarpeet?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Mitä asiakkaat todella haluavat saada tehdyksi?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Missä kysyntä on kasvussa? Missä laskussa?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73A4313-DB12-4295-B68F-071BD0851D53}"/>
              </a:ext>
            </a:extLst>
          </p:cNvPr>
          <p:cNvSpPr txBox="1"/>
          <p:nvPr userDrawn="1"/>
        </p:nvSpPr>
        <p:spPr>
          <a:xfrm>
            <a:off x="2444927" y="5754543"/>
            <a:ext cx="3266856" cy="1107996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fi-FI" sz="1100" b="1" i="0" u="none" strike="noStrike" baseline="0" noProof="0" dirty="0">
                <a:solidFill>
                  <a:schemeClr val="tx1"/>
                </a:solidFill>
                <a:latin typeface="+mj-lt"/>
              </a:rPr>
              <a:t>Hintataso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Mistä asiakkaat ovat todella valmiita maksamaan?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Missä voidaan saavuttaa suurimmat katteet?</a:t>
            </a:r>
          </a:p>
          <a:p>
            <a:pPr marL="182563" indent="-182563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fi-FI" sz="11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Voivatko asiakkaat löytää ja ostaa helposti halvempia tuotteita ja palveluita?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BFAECAC-0E2F-274D-B7D7-C01ADF6361FD}"/>
              </a:ext>
            </a:extLst>
          </p:cNvPr>
          <p:cNvSpPr txBox="1"/>
          <p:nvPr userDrawn="1"/>
        </p:nvSpPr>
        <p:spPr>
          <a:xfrm>
            <a:off x="7323338" y="2765575"/>
            <a:ext cx="2113712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7000" b="0" i="0" noProof="0" dirty="0">
                <a:solidFill>
                  <a:schemeClr val="bg1">
                    <a:lumMod val="85000"/>
                  </a:schemeClr>
                </a:solidFill>
                <a:latin typeface="+mn-l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6918676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Graaf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23393" y="548681"/>
            <a:ext cx="10945216" cy="864096"/>
          </a:xfrm>
        </p:spPr>
        <p:txBody>
          <a:bodyPr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pic>
        <p:nvPicPr>
          <p:cNvPr id="6" name="Picture 5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0523" y="6360003"/>
            <a:ext cx="1103445" cy="214724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9F6BD11E-DB46-4B2B-94DB-E7A87669B4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7233" y="6318253"/>
            <a:ext cx="431369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C313BF9-16A7-46DF-BA09-024CC26615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906213" y="6684432"/>
            <a:ext cx="3285787" cy="1735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67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54385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stapohjainen graaf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6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3" y="548683"/>
            <a:ext cx="10945216" cy="88634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pic>
        <p:nvPicPr>
          <p:cNvPr id="7" name="Picture 6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0000" y="6360000"/>
            <a:ext cx="1110000" cy="216000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623395" y="1509185"/>
            <a:ext cx="10943167" cy="460798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5A2BD04-DBF8-44E7-ADD3-AD5BE319D7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906213" y="6684432"/>
            <a:ext cx="3285787" cy="1735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67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80D89998-F29A-4DA8-B453-2A6DD5F6D3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7233" y="6318253"/>
            <a:ext cx="431369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2261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EBB950C-20D5-4F22-9480-EDA7CFFB365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5"/>
            </p:custDataLst>
            <p:extLst>
              <p:ext uri="{D42A27DB-BD31-4B8C-83A1-F6EECF244321}">
                <p14:modId xmlns:p14="http://schemas.microsoft.com/office/powerpoint/2010/main" val="1415210031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7" imgW="526" imgH="526" progId="TCLayout.ActiveDocument.1">
                  <p:embed/>
                </p:oleObj>
              </mc:Choice>
              <mc:Fallback>
                <p:oleObj name="think-cell Slide" r:id="rId27" imgW="526" imgH="52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EBB950C-20D5-4F22-9480-EDA7CFFB365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46D0278B-E12C-4D01-811E-EDA854489EAE}"/>
              </a:ext>
            </a:extLst>
          </p:cNvPr>
          <p:cNvSpPr/>
          <p:nvPr userDrawn="1">
            <p:custDataLst>
              <p:tags r:id="rId26"/>
            </p:custDataLst>
          </p:nvPr>
        </p:nvSpPr>
        <p:spPr>
          <a:xfrm>
            <a:off x="0" y="0"/>
            <a:ext cx="211667" cy="21166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fi-FI" sz="3200" b="0" i="0" baseline="0">
              <a:latin typeface="Arial Black" panose="020B0A04020102020204" pitchFamily="34" charset="0"/>
              <a:ea typeface="+mj-ea"/>
              <a:sym typeface="Arial Black" panose="020B0A04020102020204" pitchFamily="34" charset="0"/>
            </a:endParaRPr>
          </a:p>
        </p:txBody>
      </p:sp>
      <p:sp>
        <p:nvSpPr>
          <p:cNvPr id="16" name="Otsikon paikkamerkki 1"/>
          <p:cNvSpPr>
            <a:spLocks noGrp="1"/>
          </p:cNvSpPr>
          <p:nvPr>
            <p:ph type="title"/>
          </p:nvPr>
        </p:nvSpPr>
        <p:spPr>
          <a:xfrm>
            <a:off x="623393" y="356662"/>
            <a:ext cx="10945216" cy="1078364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7" name="Tekstin paikkamerkki 2"/>
          <p:cNvSpPr>
            <a:spLocks noGrp="1"/>
          </p:cNvSpPr>
          <p:nvPr>
            <p:ph type="body" idx="1"/>
          </p:nvPr>
        </p:nvSpPr>
        <p:spPr>
          <a:xfrm>
            <a:off x="623393" y="1604797"/>
            <a:ext cx="10945216" cy="441649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err="1"/>
              <a:t>Click</a:t>
            </a:r>
            <a:r>
              <a:rPr lang="fi-FI"/>
              <a:t> to </a:t>
            </a:r>
            <a:r>
              <a:rPr lang="fi-FI" err="1"/>
              <a:t>edit</a:t>
            </a:r>
            <a:r>
              <a:rPr lang="fi-FI"/>
              <a:t> </a:t>
            </a:r>
            <a:r>
              <a:rPr lang="fi-FI" err="1"/>
              <a:t>Master</a:t>
            </a:r>
            <a:r>
              <a:rPr lang="fi-FI"/>
              <a:t> </a:t>
            </a:r>
            <a:r>
              <a:rPr lang="fi-FI" err="1"/>
              <a:t>text</a:t>
            </a:r>
            <a:r>
              <a:rPr lang="fi-FI"/>
              <a:t> </a:t>
            </a:r>
            <a:r>
              <a:rPr lang="fi-FI" err="1"/>
              <a:t>styles</a:t>
            </a:r>
            <a:endParaRPr lang="fi-FI"/>
          </a:p>
          <a:p>
            <a:pPr lvl="1"/>
            <a:r>
              <a:rPr lang="fi-FI"/>
              <a:t>Second </a:t>
            </a:r>
            <a:r>
              <a:rPr lang="fi-FI" err="1"/>
              <a:t>level</a:t>
            </a:r>
            <a:endParaRPr lang="fi-FI"/>
          </a:p>
          <a:p>
            <a:pPr lvl="2"/>
            <a:r>
              <a:rPr lang="fi-FI"/>
              <a:t>Third </a:t>
            </a:r>
            <a:r>
              <a:rPr lang="fi-FI" err="1"/>
              <a:t>level</a:t>
            </a:r>
            <a:endParaRPr lang="fi-FI"/>
          </a:p>
          <a:p>
            <a:pPr lvl="3"/>
            <a:r>
              <a:rPr lang="fi-FI" err="1"/>
              <a:t>Fourth</a:t>
            </a:r>
            <a:r>
              <a:rPr lang="fi-FI"/>
              <a:t> </a:t>
            </a:r>
            <a:r>
              <a:rPr lang="fi-FI" err="1"/>
              <a:t>level</a:t>
            </a:r>
            <a:endParaRPr lang="fi-FI"/>
          </a:p>
          <a:p>
            <a:pPr lvl="0"/>
            <a:endParaRPr lang="fi-FI"/>
          </a:p>
          <a:p>
            <a:pPr lvl="0"/>
            <a:endParaRPr lang="fi-FI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CFA312A-9898-4397-966E-467AF0494D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906213" y="6684432"/>
            <a:ext cx="3285787" cy="1735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67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i-FI"/>
              <a:t>TK02-010 Liiketoimintamalli</a:t>
            </a:r>
            <a:endParaRPr lang="en-GB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E23DB2B7-95C8-4F1E-81F5-070414D627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7233" y="6318253"/>
            <a:ext cx="431369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E79E3-17E5-4B5A-8CE4-FA5A82716D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1137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23" r:id="rId19"/>
    <p:sldLayoutId id="2147483724" r:id="rId20"/>
    <p:sldLayoutId id="2147483725" r:id="rId21"/>
    <p:sldLayoutId id="2147483721" r:id="rId22"/>
    <p:sldLayoutId id="2147483722" r:id="rId23"/>
  </p:sldLayoutIdLst>
  <p:hf hdr="0" dt="0"/>
  <p:txStyles>
    <p:titleStyle>
      <a:lvl1pPr algn="l" defTabSz="609597" rtl="0" eaLnBrk="1" latinLnBrk="0" hangingPunct="1">
        <a:spcBef>
          <a:spcPct val="0"/>
        </a:spcBef>
        <a:buNone/>
        <a:defRPr sz="3200" b="0" i="0" kern="1200">
          <a:solidFill>
            <a:schemeClr val="tx1"/>
          </a:solidFill>
          <a:latin typeface="+mj-lt"/>
          <a:ea typeface="+mj-ea"/>
          <a:cs typeface="Arial Black"/>
        </a:defRPr>
      </a:lvl1pPr>
    </p:titleStyle>
    <p:bodyStyle>
      <a:lvl1pPr marL="239182" indent="-239182" algn="l" defTabSz="609597" rtl="0" eaLnBrk="1" latinLnBrk="0" hangingPunct="1">
        <a:spcBef>
          <a:spcPct val="20000"/>
        </a:spcBef>
        <a:buFont typeface="Lucida Grande"/>
        <a:buChar char="-"/>
        <a:defRPr sz="2133" b="0" i="0" kern="1200">
          <a:solidFill>
            <a:schemeClr val="tx1"/>
          </a:solidFill>
          <a:latin typeface="+mn-lt"/>
          <a:ea typeface="+mn-ea"/>
          <a:cs typeface="Georgia"/>
        </a:defRPr>
      </a:lvl1pPr>
      <a:lvl2pPr marL="476248" indent="-237066" algn="l" defTabSz="609597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867" b="0" i="0" kern="1200">
          <a:solidFill>
            <a:schemeClr val="tx1"/>
          </a:solidFill>
          <a:latin typeface="+mn-lt"/>
          <a:ea typeface="+mn-ea"/>
          <a:cs typeface="Georgia"/>
        </a:defRPr>
      </a:lvl2pPr>
      <a:lvl3pPr marL="715430" indent="-228598" algn="l" defTabSz="609597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600" b="0" i="0" kern="1200">
          <a:solidFill>
            <a:schemeClr val="tx1"/>
          </a:solidFill>
          <a:latin typeface="+mn-lt"/>
          <a:ea typeface="+mn-ea"/>
          <a:cs typeface="Georgia"/>
        </a:defRPr>
      </a:lvl3pPr>
      <a:lvl4pPr marL="960961" indent="-228598" algn="l" defTabSz="609597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600" b="0" i="0" kern="1200">
          <a:solidFill>
            <a:schemeClr val="tx1"/>
          </a:solidFill>
          <a:latin typeface="+mn-lt"/>
          <a:ea typeface="+mn-ea"/>
          <a:cs typeface="Georgia"/>
        </a:defRPr>
      </a:lvl4pPr>
      <a:lvl5pPr marL="2438388" indent="0" algn="ctr" defTabSz="609597" rtl="0" eaLnBrk="1" latinLnBrk="0" hangingPunct="1">
        <a:spcBef>
          <a:spcPct val="20000"/>
        </a:spcBef>
        <a:buFont typeface="Arial"/>
        <a:buNone/>
        <a:defRPr sz="18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83" indent="-304799" algn="l" defTabSz="609597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80" indent="-304799" algn="l" defTabSz="609597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978" indent="-304799" algn="l" defTabSz="609597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574" indent="-304799" algn="l" defTabSz="609597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9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97" algn="l" defTabSz="60959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94" algn="l" defTabSz="60959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90" algn="l" defTabSz="60959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88" algn="l" defTabSz="60959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85" algn="l" defTabSz="60959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82" algn="l" defTabSz="60959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179" algn="l" defTabSz="60959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775" algn="l" defTabSz="60959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11.png"/><Relationship Id="rId5" Type="http://schemas.openxmlformats.org/officeDocument/2006/relationships/image" Target="../media/image9.emf"/><Relationship Id="rId4" Type="http://schemas.openxmlformats.org/officeDocument/2006/relationships/oleObject" Target="../embeddings/oleObject6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9.xml"/><Relationship Id="rId6" Type="http://schemas.openxmlformats.org/officeDocument/2006/relationships/image" Target="../media/image13.png"/><Relationship Id="rId5" Type="http://schemas.openxmlformats.org/officeDocument/2006/relationships/image" Target="../media/image9.emf"/><Relationship Id="rId4" Type="http://schemas.openxmlformats.org/officeDocument/2006/relationships/oleObject" Target="../embeddings/oleObject7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>
            <a:extLst>
              <a:ext uri="{FF2B5EF4-FFF2-40B4-BE49-F238E27FC236}">
                <a16:creationId xmlns:a16="http://schemas.microsoft.com/office/drawing/2014/main" id="{45756C5B-922B-43B4-B553-D0F9311F1EC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0820937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848" imgH="631" progId="TCLayout.ActiveDocument.1">
                  <p:embed/>
                </p:oleObj>
              </mc:Choice>
              <mc:Fallback>
                <p:oleObj name="think-cell Slide" r:id="rId4" imgW="848" imgH="631" progId="TCLayout.ActiveDocument.1">
                  <p:embed/>
                  <p:pic>
                    <p:nvPicPr>
                      <p:cNvPr id="17" name="Object 16" hidden="1">
                        <a:extLst>
                          <a:ext uri="{FF2B5EF4-FFF2-40B4-BE49-F238E27FC236}">
                            <a16:creationId xmlns:a16="http://schemas.microsoft.com/office/drawing/2014/main" id="{45756C5B-922B-43B4-B553-D0F9311F1EC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kstin paikkamerkki 3"/>
          <p:cNvSpPr>
            <a:spLocks noGrp="1"/>
          </p:cNvSpPr>
          <p:nvPr>
            <p:ph type="body" sz="quarter" idx="11"/>
          </p:nvPr>
        </p:nvSpPr>
        <p:spPr>
          <a:xfrm>
            <a:off x="719669" y="2988609"/>
            <a:ext cx="5290792" cy="1653971"/>
          </a:xfrm>
        </p:spPr>
        <p:txBody>
          <a:bodyPr/>
          <a:lstStyle/>
          <a:p>
            <a:r>
              <a:rPr lang="fi-FI"/>
              <a:t>[Yrityksen nimi] </a:t>
            </a:r>
          </a:p>
          <a:p>
            <a:r>
              <a:rPr lang="fi-FI"/>
              <a:t>[Liiketoimintamalliaihion nimi]</a:t>
            </a:r>
          </a:p>
          <a:p>
            <a:r>
              <a:rPr lang="fi-FI"/>
              <a:t>[Yrityksen edustajan nimi]</a:t>
            </a:r>
          </a:p>
          <a:p>
            <a:r>
              <a:rPr lang="fi-FI"/>
              <a:t>[Päivämäärä] / [Versio]</a:t>
            </a:r>
          </a:p>
          <a:p>
            <a:endParaRPr lang="fi-FI"/>
          </a:p>
          <a:p>
            <a:endParaRPr lang="fi-FI"/>
          </a:p>
          <a:p>
            <a:r>
              <a:rPr lang="fi-FI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84B243-989E-7E42-A83A-1324BDAF2D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TK03-014 Toimintaympäristöanalyysi</a:t>
            </a:r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2CBF99-F97F-4641-8729-F6F49C6BA9FD}"/>
              </a:ext>
            </a:extLst>
          </p:cNvPr>
          <p:cNvSpPr txBox="1"/>
          <p:nvPr/>
        </p:nvSpPr>
        <p:spPr>
          <a:xfrm>
            <a:off x="695325" y="368301"/>
            <a:ext cx="11161712" cy="360363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defTabSz="914377"/>
            <a:r>
              <a:rPr lang="fi-FI" sz="1400" spc="3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LIIKETOIMINTAMALLI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53F841-DD4C-40FE-9B4C-4B0535C1A7C9}"/>
              </a:ext>
            </a:extLst>
          </p:cNvPr>
          <p:cNvSpPr txBox="1"/>
          <p:nvPr/>
        </p:nvSpPr>
        <p:spPr>
          <a:xfrm>
            <a:off x="669925" y="728663"/>
            <a:ext cx="7513955" cy="1288396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defTabSz="914377"/>
            <a:r>
              <a:rPr lang="fi-FI" sz="3200" b="1">
                <a:solidFill>
                  <a:srgbClr val="0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TOIMINTAYMPÄRISTÖANALYYSI</a:t>
            </a:r>
          </a:p>
        </p:txBody>
      </p:sp>
      <p:pic>
        <p:nvPicPr>
          <p:cNvPr id="11" name="Picture 10" descr="A picture containing small, dog, toy, sitting&#10;&#10;Description automatically generated">
            <a:extLst>
              <a:ext uri="{FF2B5EF4-FFF2-40B4-BE49-F238E27FC236}">
                <a16:creationId xmlns:a16="http://schemas.microsoft.com/office/drawing/2014/main" id="{37840055-1E2E-44F5-A4A1-F8B173807C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0460" y="1700213"/>
            <a:ext cx="5846579" cy="3990472"/>
          </a:xfrm>
          <a:prstGeom prst="rect">
            <a:avLst/>
          </a:prstGeom>
        </p:spPr>
      </p:pic>
      <p:pic>
        <p:nvPicPr>
          <p:cNvPr id="13" name="Picture 2" descr="Service Tool icon on white background 2386433 Vector Art at Vecteezy">
            <a:extLst>
              <a:ext uri="{FF2B5EF4-FFF2-40B4-BE49-F238E27FC236}">
                <a16:creationId xmlns:a16="http://schemas.microsoft.com/office/drawing/2014/main" id="{6753099F-9995-48ED-99DC-82625BDD50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1777" y="343895"/>
            <a:ext cx="960000" cy="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1848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3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1CCDA81-A9C5-4F7E-883D-061C5DE0BF8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450200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848" imgH="631" progId="TCLayout.ActiveDocument.1">
                  <p:embed/>
                </p:oleObj>
              </mc:Choice>
              <mc:Fallback>
                <p:oleObj name="think-cell Slide" r:id="rId4" imgW="848" imgH="63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1CCDA81-A9C5-4F7E-883D-061C5DE0BF8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D240574-D1AA-4FCE-BC31-049CA83739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075A8C-78A0-4389-A4C5-C41A8BA3B84C}" type="slidenum">
              <a:rPr kumimoji="0" lang="fi-FI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i-FI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BF0731EE-5DD4-48D3-AE1D-858850D328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TK03-014 Toimintaympäristöanalyysi</a:t>
            </a:r>
            <a:endParaRPr lang="en-GB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9224F20-55E1-4D8F-9910-A8FA35268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fi-FI"/>
              <a:t>Toimintaympäristöanalyysin yhteenveto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E3C78128-42A6-4860-B6C8-DD67196230B8}"/>
              </a:ext>
            </a:extLst>
          </p:cNvPr>
          <p:cNvSpPr/>
          <p:nvPr/>
        </p:nvSpPr>
        <p:spPr>
          <a:xfrm>
            <a:off x="838200" y="1510230"/>
            <a:ext cx="2108200" cy="44180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1. Toimintaympäristö</a:t>
            </a:r>
            <a:r>
              <a:rPr kumimoji="0" lang="fi-FI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</a:t>
            </a:r>
            <a:r>
              <a:rPr kumimoji="0" lang="fi-FI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&lt;Millainen on toimitusketju?&gt;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5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&lt;Keitä yhteistyökumppaneita tarvitaan?&gt;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5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&lt;Mitkä ovat relevanteimmat/suurimmat kilpailijat?&gt;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50"/>
              </a:spcAft>
              <a:buClrTx/>
              <a:buSzTx/>
              <a:buFontTx/>
              <a:buNone/>
              <a:tabLst/>
              <a:defRPr/>
            </a:pPr>
            <a:endParaRPr kumimoji="0" lang="fi-FI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5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422394CD-5540-4E50-8937-1EB1935B1554}"/>
              </a:ext>
            </a:extLst>
          </p:cNvPr>
          <p:cNvSpPr/>
          <p:nvPr/>
        </p:nvSpPr>
        <p:spPr>
          <a:xfrm>
            <a:off x="3379787" y="1510230"/>
            <a:ext cx="2108200" cy="44180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 Avaintrendit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&lt;Mitä nykyisestä lainsäädännöstä tulee ottaa huomioon?&gt;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&lt;Hyödynnetäänkö uusia teknologioita?&gt;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&lt;Millä tavoin kulttuuri vaikuttaa?&gt;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&lt;Entä sosioekonomiset tekijät?&gt;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A9262D37-76C8-41F2-A1C4-5CC6825CD4A0}"/>
              </a:ext>
            </a:extLst>
          </p:cNvPr>
          <p:cNvSpPr/>
          <p:nvPr/>
        </p:nvSpPr>
        <p:spPr>
          <a:xfrm>
            <a:off x="5794375" y="1510230"/>
            <a:ext cx="2108200" cy="44180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3. Markkinat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&lt;Mikä on markkinan nykyinen kysyntä/tarjonta?&gt;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&lt;Mitä ongelmia tunnistat markkinassa?&gt;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&lt;Mitkä ovat kustannuksesi, jos vaihdat palvelun tarjoajaa</a:t>
            </a: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&gt;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&lt;</a:t>
            </a: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Mikä on markkinan hintataso?&gt;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92798C22-4C1D-4565-ACD2-3C6A4252F806}"/>
              </a:ext>
            </a:extLst>
          </p:cNvPr>
          <p:cNvSpPr/>
          <p:nvPr/>
        </p:nvSpPr>
        <p:spPr>
          <a:xfrm>
            <a:off x="8413750" y="1510230"/>
            <a:ext cx="2108200" cy="44180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4. Makrotalous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&lt;Miten globaalit markkinat vaikuttavat?&gt;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&lt; Pääomamarkkinan vaikutus?&gt;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&lt;Raaka-ainemarkkinan vaikutus?&gt;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&lt;Infrastruktuurin tila?&gt;</a:t>
            </a:r>
            <a:b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&gt;Geopolitiikka, pakotemaat yms.&gt;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EAD4E176-4E80-4634-BFC4-4433F6E368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9484" y="281458"/>
            <a:ext cx="1559123" cy="87830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Picture 17" descr="A picture containing bird&#10;&#10;Description automatically generated">
            <a:extLst>
              <a:ext uri="{FF2B5EF4-FFF2-40B4-BE49-F238E27FC236}">
                <a16:creationId xmlns:a16="http://schemas.microsoft.com/office/drawing/2014/main" id="{DD9059EF-560E-48FE-8473-9FC3DC5F1CA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04" b="40590"/>
          <a:stretch/>
        </p:blipFill>
        <p:spPr>
          <a:xfrm>
            <a:off x="10789045" y="6091593"/>
            <a:ext cx="1091142" cy="173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307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3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SITRA_BLACK.png">
            <a:extLst>
              <a:ext uri="{FF2B5EF4-FFF2-40B4-BE49-F238E27FC236}">
                <a16:creationId xmlns:a16="http://schemas.microsoft.com/office/drawing/2014/main" id="{B49AC394-29A7-4004-9450-2ABCB7C883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0523" y="6360005"/>
            <a:ext cx="1103445" cy="214724"/>
          </a:xfrm>
          <a:prstGeom prst="rect">
            <a:avLst/>
          </a:prstGeom>
        </p:spPr>
      </p:pic>
      <p:sp>
        <p:nvSpPr>
          <p:cNvPr id="36" name="Suorakulmio: Taitettu kulma 35">
            <a:extLst>
              <a:ext uri="{FF2B5EF4-FFF2-40B4-BE49-F238E27FC236}">
                <a16:creationId xmlns:a16="http://schemas.microsoft.com/office/drawing/2014/main" id="{DAA0F7D2-B811-4BA8-8F56-2A90B050D28A}"/>
              </a:ext>
            </a:extLst>
          </p:cNvPr>
          <p:cNvSpPr/>
          <p:nvPr/>
        </p:nvSpPr>
        <p:spPr>
          <a:xfrm>
            <a:off x="9950331" y="5463092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37" name="Suorakulmio: Taitettu kulma 36">
            <a:extLst>
              <a:ext uri="{FF2B5EF4-FFF2-40B4-BE49-F238E27FC236}">
                <a16:creationId xmlns:a16="http://schemas.microsoft.com/office/drawing/2014/main" id="{0CCEFED7-E113-4739-B137-8ED6BAAA9F24}"/>
              </a:ext>
            </a:extLst>
          </p:cNvPr>
          <p:cNvSpPr/>
          <p:nvPr/>
        </p:nvSpPr>
        <p:spPr>
          <a:xfrm>
            <a:off x="7258175" y="5463092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38" name="Suorakulmio: Taitettu kulma 37">
            <a:extLst>
              <a:ext uri="{FF2B5EF4-FFF2-40B4-BE49-F238E27FC236}">
                <a16:creationId xmlns:a16="http://schemas.microsoft.com/office/drawing/2014/main" id="{EC014BF9-9709-4F6F-8946-A03EDDEBDCBD}"/>
              </a:ext>
            </a:extLst>
          </p:cNvPr>
          <p:cNvSpPr/>
          <p:nvPr/>
        </p:nvSpPr>
        <p:spPr>
          <a:xfrm>
            <a:off x="9950331" y="6230172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39" name="Suorakulmio: Taitettu kulma 38">
            <a:extLst>
              <a:ext uri="{FF2B5EF4-FFF2-40B4-BE49-F238E27FC236}">
                <a16:creationId xmlns:a16="http://schemas.microsoft.com/office/drawing/2014/main" id="{A0CC16CD-7FAC-403B-9DE8-19CAFA68A022}"/>
              </a:ext>
            </a:extLst>
          </p:cNvPr>
          <p:cNvSpPr/>
          <p:nvPr/>
        </p:nvSpPr>
        <p:spPr>
          <a:xfrm>
            <a:off x="7258175" y="6243421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0" name="Suorakulmio: Taitettu kulma 39">
            <a:extLst>
              <a:ext uri="{FF2B5EF4-FFF2-40B4-BE49-F238E27FC236}">
                <a16:creationId xmlns:a16="http://schemas.microsoft.com/office/drawing/2014/main" id="{DD4B09C0-13F2-4DD8-A58F-D74DEE0413BC}"/>
              </a:ext>
            </a:extLst>
          </p:cNvPr>
          <p:cNvSpPr/>
          <p:nvPr/>
        </p:nvSpPr>
        <p:spPr>
          <a:xfrm>
            <a:off x="5463403" y="5463092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1" name="Suorakulmio: Taitettu kulma 40">
            <a:extLst>
              <a:ext uri="{FF2B5EF4-FFF2-40B4-BE49-F238E27FC236}">
                <a16:creationId xmlns:a16="http://schemas.microsoft.com/office/drawing/2014/main" id="{45433D22-9F5C-430E-BF71-8BEA1209435D}"/>
              </a:ext>
            </a:extLst>
          </p:cNvPr>
          <p:cNvSpPr/>
          <p:nvPr/>
        </p:nvSpPr>
        <p:spPr>
          <a:xfrm>
            <a:off x="8155560" y="5463092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2" name="Suorakulmio: Taitettu kulma 41">
            <a:extLst>
              <a:ext uri="{FF2B5EF4-FFF2-40B4-BE49-F238E27FC236}">
                <a16:creationId xmlns:a16="http://schemas.microsoft.com/office/drawing/2014/main" id="{F256EB23-1250-48CE-A033-6E6DCAFF1239}"/>
              </a:ext>
            </a:extLst>
          </p:cNvPr>
          <p:cNvSpPr/>
          <p:nvPr/>
        </p:nvSpPr>
        <p:spPr>
          <a:xfrm>
            <a:off x="5463403" y="6243421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3" name="Suorakulmio: Taitettu kulma 42">
            <a:extLst>
              <a:ext uri="{FF2B5EF4-FFF2-40B4-BE49-F238E27FC236}">
                <a16:creationId xmlns:a16="http://schemas.microsoft.com/office/drawing/2014/main" id="{9CBB6044-98F9-46A1-A79F-9A0DCA673FF7}"/>
              </a:ext>
            </a:extLst>
          </p:cNvPr>
          <p:cNvSpPr/>
          <p:nvPr/>
        </p:nvSpPr>
        <p:spPr>
          <a:xfrm>
            <a:off x="8155560" y="6243421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4" name="Suorakulmio: Taitettu kulma 43">
            <a:extLst>
              <a:ext uri="{FF2B5EF4-FFF2-40B4-BE49-F238E27FC236}">
                <a16:creationId xmlns:a16="http://schemas.microsoft.com/office/drawing/2014/main" id="{820C47C3-41BB-46F8-8617-575767FF84FB}"/>
              </a:ext>
            </a:extLst>
          </p:cNvPr>
          <p:cNvSpPr/>
          <p:nvPr/>
        </p:nvSpPr>
        <p:spPr>
          <a:xfrm>
            <a:off x="6360789" y="5463092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5" name="Suorakulmio: Taitettu kulma 44">
            <a:extLst>
              <a:ext uri="{FF2B5EF4-FFF2-40B4-BE49-F238E27FC236}">
                <a16:creationId xmlns:a16="http://schemas.microsoft.com/office/drawing/2014/main" id="{90E2A1E4-80C1-4BE9-AFFB-BBE1D13AFA24}"/>
              </a:ext>
            </a:extLst>
          </p:cNvPr>
          <p:cNvSpPr/>
          <p:nvPr/>
        </p:nvSpPr>
        <p:spPr>
          <a:xfrm>
            <a:off x="9052945" y="5463092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6" name="Suorakulmio: Taitettu kulma 45">
            <a:extLst>
              <a:ext uri="{FF2B5EF4-FFF2-40B4-BE49-F238E27FC236}">
                <a16:creationId xmlns:a16="http://schemas.microsoft.com/office/drawing/2014/main" id="{C524C7DD-DDD4-4A99-AF99-E3FE199DA169}"/>
              </a:ext>
            </a:extLst>
          </p:cNvPr>
          <p:cNvSpPr/>
          <p:nvPr/>
        </p:nvSpPr>
        <p:spPr>
          <a:xfrm>
            <a:off x="6360789" y="6230172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7" name="Suorakulmio: Taitettu kulma 46">
            <a:extLst>
              <a:ext uri="{FF2B5EF4-FFF2-40B4-BE49-F238E27FC236}">
                <a16:creationId xmlns:a16="http://schemas.microsoft.com/office/drawing/2014/main" id="{2F7D25A6-B2B4-4C13-9590-1AA7433A45B0}"/>
              </a:ext>
            </a:extLst>
          </p:cNvPr>
          <p:cNvSpPr/>
          <p:nvPr/>
        </p:nvSpPr>
        <p:spPr>
          <a:xfrm>
            <a:off x="9052945" y="6230172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71CBFF3-48A9-5F4E-AB81-8AB7B358BD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>
                <a:solidFill>
                  <a:srgbClr val="FFFFFF">
                    <a:lumMod val="85000"/>
                  </a:srgbClr>
                </a:solidFill>
                <a:latin typeface="Arial" charset="0"/>
              </a:rPr>
              <a:t>TK02-010 Liiketoimintamalli</a:t>
            </a:r>
            <a:endParaRPr lang="en-GB">
              <a:solidFill>
                <a:srgbClr val="FFFFFF">
                  <a:lumMod val="85000"/>
                </a:srgbClr>
              </a:solidFill>
              <a:latin typeface="Arial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5A5730-25DE-4B45-B84A-03ADCB0D8E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fld id="{DB5E79E3-17E5-4B5A-8CE4-FA5A82716DF0}" type="slidenum">
              <a:rPr lang="en-GB">
                <a:solidFill>
                  <a:srgbClr val="000000">
                    <a:lumMod val="50000"/>
                    <a:lumOff val="50000"/>
                  </a:srgbClr>
                </a:solidFill>
                <a:latin typeface="Arial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GB">
              <a:solidFill>
                <a:srgbClr val="000000">
                  <a:lumMod val="50000"/>
                  <a:lumOff val="50000"/>
                </a:srgbClr>
              </a:solidFill>
              <a:latin typeface="Arial" charset="0"/>
            </a:endParaRPr>
          </a:p>
        </p:txBody>
      </p:sp>
      <p:pic>
        <p:nvPicPr>
          <p:cNvPr id="18" name="Picture 17" descr="A picture containing bird&#10;&#10;Description automatically generated">
            <a:extLst>
              <a:ext uri="{FF2B5EF4-FFF2-40B4-BE49-F238E27FC236}">
                <a16:creationId xmlns:a16="http://schemas.microsoft.com/office/drawing/2014/main" id="{F10AE601-72E2-4F20-B3AE-0546D81C452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04" b="40590"/>
          <a:stretch/>
        </p:blipFill>
        <p:spPr>
          <a:xfrm>
            <a:off x="10703968" y="6111275"/>
            <a:ext cx="1200000" cy="190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779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3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SITRA_BLACK.png">
            <a:extLst>
              <a:ext uri="{FF2B5EF4-FFF2-40B4-BE49-F238E27FC236}">
                <a16:creationId xmlns:a16="http://schemas.microsoft.com/office/drawing/2014/main" id="{B49AC394-29A7-4004-9450-2ABCB7C883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0523" y="6360005"/>
            <a:ext cx="1103445" cy="214724"/>
          </a:xfrm>
          <a:prstGeom prst="rect">
            <a:avLst/>
          </a:prstGeom>
        </p:spPr>
      </p:pic>
      <p:sp>
        <p:nvSpPr>
          <p:cNvPr id="36" name="Suorakulmio: Taitettu kulma 35">
            <a:extLst>
              <a:ext uri="{FF2B5EF4-FFF2-40B4-BE49-F238E27FC236}">
                <a16:creationId xmlns:a16="http://schemas.microsoft.com/office/drawing/2014/main" id="{DAA0F7D2-B811-4BA8-8F56-2A90B050D28A}"/>
              </a:ext>
            </a:extLst>
          </p:cNvPr>
          <p:cNvSpPr/>
          <p:nvPr/>
        </p:nvSpPr>
        <p:spPr>
          <a:xfrm>
            <a:off x="8256955" y="-188751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37" name="Suorakulmio: Taitettu kulma 36">
            <a:extLst>
              <a:ext uri="{FF2B5EF4-FFF2-40B4-BE49-F238E27FC236}">
                <a16:creationId xmlns:a16="http://schemas.microsoft.com/office/drawing/2014/main" id="{0CCEFED7-E113-4739-B137-8ED6BAAA9F24}"/>
              </a:ext>
            </a:extLst>
          </p:cNvPr>
          <p:cNvSpPr/>
          <p:nvPr/>
        </p:nvSpPr>
        <p:spPr>
          <a:xfrm>
            <a:off x="5564799" y="-188751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38" name="Suorakulmio: Taitettu kulma 37">
            <a:extLst>
              <a:ext uri="{FF2B5EF4-FFF2-40B4-BE49-F238E27FC236}">
                <a16:creationId xmlns:a16="http://schemas.microsoft.com/office/drawing/2014/main" id="{EC014BF9-9709-4F6F-8946-A03EDDEBDCBD}"/>
              </a:ext>
            </a:extLst>
          </p:cNvPr>
          <p:cNvSpPr/>
          <p:nvPr/>
        </p:nvSpPr>
        <p:spPr>
          <a:xfrm>
            <a:off x="8256955" y="578329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39" name="Suorakulmio: Taitettu kulma 38">
            <a:extLst>
              <a:ext uri="{FF2B5EF4-FFF2-40B4-BE49-F238E27FC236}">
                <a16:creationId xmlns:a16="http://schemas.microsoft.com/office/drawing/2014/main" id="{A0CC16CD-7FAC-403B-9DE8-19CAFA68A022}"/>
              </a:ext>
            </a:extLst>
          </p:cNvPr>
          <p:cNvSpPr/>
          <p:nvPr/>
        </p:nvSpPr>
        <p:spPr>
          <a:xfrm>
            <a:off x="5564799" y="591578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0" name="Suorakulmio: Taitettu kulma 39">
            <a:extLst>
              <a:ext uri="{FF2B5EF4-FFF2-40B4-BE49-F238E27FC236}">
                <a16:creationId xmlns:a16="http://schemas.microsoft.com/office/drawing/2014/main" id="{DD4B09C0-13F2-4DD8-A58F-D74DEE0413BC}"/>
              </a:ext>
            </a:extLst>
          </p:cNvPr>
          <p:cNvSpPr/>
          <p:nvPr/>
        </p:nvSpPr>
        <p:spPr>
          <a:xfrm>
            <a:off x="3770027" y="-188751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1" name="Suorakulmio: Taitettu kulma 40">
            <a:extLst>
              <a:ext uri="{FF2B5EF4-FFF2-40B4-BE49-F238E27FC236}">
                <a16:creationId xmlns:a16="http://schemas.microsoft.com/office/drawing/2014/main" id="{45433D22-9F5C-430E-BF71-8BEA1209435D}"/>
              </a:ext>
            </a:extLst>
          </p:cNvPr>
          <p:cNvSpPr/>
          <p:nvPr/>
        </p:nvSpPr>
        <p:spPr>
          <a:xfrm>
            <a:off x="6462184" y="-188751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2" name="Suorakulmio: Taitettu kulma 41">
            <a:extLst>
              <a:ext uri="{FF2B5EF4-FFF2-40B4-BE49-F238E27FC236}">
                <a16:creationId xmlns:a16="http://schemas.microsoft.com/office/drawing/2014/main" id="{F256EB23-1250-48CE-A033-6E6DCAFF1239}"/>
              </a:ext>
            </a:extLst>
          </p:cNvPr>
          <p:cNvSpPr/>
          <p:nvPr/>
        </p:nvSpPr>
        <p:spPr>
          <a:xfrm>
            <a:off x="3770027" y="591578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3" name="Suorakulmio: Taitettu kulma 42">
            <a:extLst>
              <a:ext uri="{FF2B5EF4-FFF2-40B4-BE49-F238E27FC236}">
                <a16:creationId xmlns:a16="http://schemas.microsoft.com/office/drawing/2014/main" id="{9CBB6044-98F9-46A1-A79F-9A0DCA673FF7}"/>
              </a:ext>
            </a:extLst>
          </p:cNvPr>
          <p:cNvSpPr/>
          <p:nvPr/>
        </p:nvSpPr>
        <p:spPr>
          <a:xfrm>
            <a:off x="6462184" y="591578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4" name="Suorakulmio: Taitettu kulma 43">
            <a:extLst>
              <a:ext uri="{FF2B5EF4-FFF2-40B4-BE49-F238E27FC236}">
                <a16:creationId xmlns:a16="http://schemas.microsoft.com/office/drawing/2014/main" id="{820C47C3-41BB-46F8-8617-575767FF84FB}"/>
              </a:ext>
            </a:extLst>
          </p:cNvPr>
          <p:cNvSpPr/>
          <p:nvPr/>
        </p:nvSpPr>
        <p:spPr>
          <a:xfrm>
            <a:off x="4667413" y="-188751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 dirty="0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 dirty="0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5" name="Suorakulmio: Taitettu kulma 44">
            <a:extLst>
              <a:ext uri="{FF2B5EF4-FFF2-40B4-BE49-F238E27FC236}">
                <a16:creationId xmlns:a16="http://schemas.microsoft.com/office/drawing/2014/main" id="{90E2A1E4-80C1-4BE9-AFFB-BBE1D13AFA24}"/>
              </a:ext>
            </a:extLst>
          </p:cNvPr>
          <p:cNvSpPr/>
          <p:nvPr/>
        </p:nvSpPr>
        <p:spPr>
          <a:xfrm>
            <a:off x="7359569" y="-188751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6" name="Suorakulmio: Taitettu kulma 45">
            <a:extLst>
              <a:ext uri="{FF2B5EF4-FFF2-40B4-BE49-F238E27FC236}">
                <a16:creationId xmlns:a16="http://schemas.microsoft.com/office/drawing/2014/main" id="{C524C7DD-DDD4-4A99-AF99-E3FE199DA169}"/>
              </a:ext>
            </a:extLst>
          </p:cNvPr>
          <p:cNvSpPr/>
          <p:nvPr/>
        </p:nvSpPr>
        <p:spPr>
          <a:xfrm>
            <a:off x="4667413" y="578329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7" name="Suorakulmio: Taitettu kulma 46">
            <a:extLst>
              <a:ext uri="{FF2B5EF4-FFF2-40B4-BE49-F238E27FC236}">
                <a16:creationId xmlns:a16="http://schemas.microsoft.com/office/drawing/2014/main" id="{2F7D25A6-B2B4-4C13-9590-1AA7433A45B0}"/>
              </a:ext>
            </a:extLst>
          </p:cNvPr>
          <p:cNvSpPr/>
          <p:nvPr/>
        </p:nvSpPr>
        <p:spPr>
          <a:xfrm>
            <a:off x="7359569" y="578329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5A5730-25DE-4B45-B84A-03ADCB0D8E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fld id="{DB5E79E3-17E5-4B5A-8CE4-FA5A82716DF0}" type="slidenum">
              <a:rPr lang="en-GB">
                <a:solidFill>
                  <a:srgbClr val="000000">
                    <a:lumMod val="50000"/>
                    <a:lumOff val="50000"/>
                  </a:srgbClr>
                </a:solidFill>
                <a:latin typeface="Arial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GB">
              <a:solidFill>
                <a:srgbClr val="000000">
                  <a:lumMod val="50000"/>
                  <a:lumOff val="50000"/>
                </a:srgbClr>
              </a:solidFill>
              <a:latin typeface="Arial" charset="0"/>
            </a:endParaRPr>
          </a:p>
        </p:txBody>
      </p:sp>
      <p:pic>
        <p:nvPicPr>
          <p:cNvPr id="18" name="Picture 17" descr="A picture containing bird&#10;&#10;Description automatically generated">
            <a:extLst>
              <a:ext uri="{FF2B5EF4-FFF2-40B4-BE49-F238E27FC236}">
                <a16:creationId xmlns:a16="http://schemas.microsoft.com/office/drawing/2014/main" id="{F10AE601-72E2-4F20-B3AE-0546D81C452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04" b="40590"/>
          <a:stretch/>
        </p:blipFill>
        <p:spPr>
          <a:xfrm>
            <a:off x="10703968" y="6111275"/>
            <a:ext cx="1200000" cy="190884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71CBFF3-48A9-5F4E-AB81-8AB7B358BD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>
                <a:solidFill>
                  <a:srgbClr val="FFFFFF">
                    <a:lumMod val="85000"/>
                  </a:srgbClr>
                </a:solidFill>
                <a:latin typeface="Arial" charset="0"/>
              </a:rPr>
              <a:t>TK02-010 Liiketoimintamalli</a:t>
            </a:r>
            <a:endParaRPr lang="en-GB">
              <a:solidFill>
                <a:srgbClr val="FFFFFF">
                  <a:lumMod val="85000"/>
                </a:srgb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065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3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SITRA_BLACK.png">
            <a:extLst>
              <a:ext uri="{FF2B5EF4-FFF2-40B4-BE49-F238E27FC236}">
                <a16:creationId xmlns:a16="http://schemas.microsoft.com/office/drawing/2014/main" id="{B49AC394-29A7-4004-9450-2ABCB7C883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0523" y="6360005"/>
            <a:ext cx="1103445" cy="214724"/>
          </a:xfrm>
          <a:prstGeom prst="rect">
            <a:avLst/>
          </a:prstGeom>
        </p:spPr>
      </p:pic>
      <p:sp>
        <p:nvSpPr>
          <p:cNvPr id="36" name="Suorakulmio: Taitettu kulma 35">
            <a:extLst>
              <a:ext uri="{FF2B5EF4-FFF2-40B4-BE49-F238E27FC236}">
                <a16:creationId xmlns:a16="http://schemas.microsoft.com/office/drawing/2014/main" id="{DAA0F7D2-B811-4BA8-8F56-2A90B050D28A}"/>
              </a:ext>
            </a:extLst>
          </p:cNvPr>
          <p:cNvSpPr/>
          <p:nvPr/>
        </p:nvSpPr>
        <p:spPr>
          <a:xfrm>
            <a:off x="3879911" y="312676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37" name="Suorakulmio: Taitettu kulma 36">
            <a:extLst>
              <a:ext uri="{FF2B5EF4-FFF2-40B4-BE49-F238E27FC236}">
                <a16:creationId xmlns:a16="http://schemas.microsoft.com/office/drawing/2014/main" id="{0CCEFED7-E113-4739-B137-8ED6BAAA9F24}"/>
              </a:ext>
            </a:extLst>
          </p:cNvPr>
          <p:cNvSpPr/>
          <p:nvPr/>
        </p:nvSpPr>
        <p:spPr>
          <a:xfrm>
            <a:off x="1187755" y="312676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38" name="Suorakulmio: Taitettu kulma 37">
            <a:extLst>
              <a:ext uri="{FF2B5EF4-FFF2-40B4-BE49-F238E27FC236}">
                <a16:creationId xmlns:a16="http://schemas.microsoft.com/office/drawing/2014/main" id="{EC014BF9-9709-4F6F-8946-A03EDDEBDCBD}"/>
              </a:ext>
            </a:extLst>
          </p:cNvPr>
          <p:cNvSpPr/>
          <p:nvPr/>
        </p:nvSpPr>
        <p:spPr>
          <a:xfrm>
            <a:off x="3879911" y="1079756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39" name="Suorakulmio: Taitettu kulma 38">
            <a:extLst>
              <a:ext uri="{FF2B5EF4-FFF2-40B4-BE49-F238E27FC236}">
                <a16:creationId xmlns:a16="http://schemas.microsoft.com/office/drawing/2014/main" id="{A0CC16CD-7FAC-403B-9DE8-19CAFA68A022}"/>
              </a:ext>
            </a:extLst>
          </p:cNvPr>
          <p:cNvSpPr/>
          <p:nvPr/>
        </p:nvSpPr>
        <p:spPr>
          <a:xfrm>
            <a:off x="1187755" y="1093005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0" name="Suorakulmio: Taitettu kulma 39">
            <a:extLst>
              <a:ext uri="{FF2B5EF4-FFF2-40B4-BE49-F238E27FC236}">
                <a16:creationId xmlns:a16="http://schemas.microsoft.com/office/drawing/2014/main" id="{DD4B09C0-13F2-4DD8-A58F-D74DEE0413BC}"/>
              </a:ext>
            </a:extLst>
          </p:cNvPr>
          <p:cNvSpPr/>
          <p:nvPr/>
        </p:nvSpPr>
        <p:spPr>
          <a:xfrm>
            <a:off x="-607017" y="312676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1" name="Suorakulmio: Taitettu kulma 40">
            <a:extLst>
              <a:ext uri="{FF2B5EF4-FFF2-40B4-BE49-F238E27FC236}">
                <a16:creationId xmlns:a16="http://schemas.microsoft.com/office/drawing/2014/main" id="{45433D22-9F5C-430E-BF71-8BEA1209435D}"/>
              </a:ext>
            </a:extLst>
          </p:cNvPr>
          <p:cNvSpPr/>
          <p:nvPr/>
        </p:nvSpPr>
        <p:spPr>
          <a:xfrm>
            <a:off x="2085140" y="312676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2" name="Suorakulmio: Taitettu kulma 41">
            <a:extLst>
              <a:ext uri="{FF2B5EF4-FFF2-40B4-BE49-F238E27FC236}">
                <a16:creationId xmlns:a16="http://schemas.microsoft.com/office/drawing/2014/main" id="{F256EB23-1250-48CE-A033-6E6DCAFF1239}"/>
              </a:ext>
            </a:extLst>
          </p:cNvPr>
          <p:cNvSpPr/>
          <p:nvPr/>
        </p:nvSpPr>
        <p:spPr>
          <a:xfrm>
            <a:off x="-607017" y="1093005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3" name="Suorakulmio: Taitettu kulma 42">
            <a:extLst>
              <a:ext uri="{FF2B5EF4-FFF2-40B4-BE49-F238E27FC236}">
                <a16:creationId xmlns:a16="http://schemas.microsoft.com/office/drawing/2014/main" id="{9CBB6044-98F9-46A1-A79F-9A0DCA673FF7}"/>
              </a:ext>
            </a:extLst>
          </p:cNvPr>
          <p:cNvSpPr/>
          <p:nvPr/>
        </p:nvSpPr>
        <p:spPr>
          <a:xfrm>
            <a:off x="2085140" y="1093005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4" name="Suorakulmio: Taitettu kulma 43">
            <a:extLst>
              <a:ext uri="{FF2B5EF4-FFF2-40B4-BE49-F238E27FC236}">
                <a16:creationId xmlns:a16="http://schemas.microsoft.com/office/drawing/2014/main" id="{820C47C3-41BB-46F8-8617-575767FF84FB}"/>
              </a:ext>
            </a:extLst>
          </p:cNvPr>
          <p:cNvSpPr/>
          <p:nvPr/>
        </p:nvSpPr>
        <p:spPr>
          <a:xfrm>
            <a:off x="290369" y="312676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5" name="Suorakulmio: Taitettu kulma 44">
            <a:extLst>
              <a:ext uri="{FF2B5EF4-FFF2-40B4-BE49-F238E27FC236}">
                <a16:creationId xmlns:a16="http://schemas.microsoft.com/office/drawing/2014/main" id="{90E2A1E4-80C1-4BE9-AFFB-BBE1D13AFA24}"/>
              </a:ext>
            </a:extLst>
          </p:cNvPr>
          <p:cNvSpPr/>
          <p:nvPr/>
        </p:nvSpPr>
        <p:spPr>
          <a:xfrm>
            <a:off x="2982525" y="312676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6" name="Suorakulmio: Taitettu kulma 45">
            <a:extLst>
              <a:ext uri="{FF2B5EF4-FFF2-40B4-BE49-F238E27FC236}">
                <a16:creationId xmlns:a16="http://schemas.microsoft.com/office/drawing/2014/main" id="{C524C7DD-DDD4-4A99-AF99-E3FE199DA169}"/>
              </a:ext>
            </a:extLst>
          </p:cNvPr>
          <p:cNvSpPr/>
          <p:nvPr/>
        </p:nvSpPr>
        <p:spPr>
          <a:xfrm>
            <a:off x="290369" y="1079756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7" name="Suorakulmio: Taitettu kulma 46">
            <a:extLst>
              <a:ext uri="{FF2B5EF4-FFF2-40B4-BE49-F238E27FC236}">
                <a16:creationId xmlns:a16="http://schemas.microsoft.com/office/drawing/2014/main" id="{2F7D25A6-B2B4-4C13-9590-1AA7433A45B0}"/>
              </a:ext>
            </a:extLst>
          </p:cNvPr>
          <p:cNvSpPr/>
          <p:nvPr/>
        </p:nvSpPr>
        <p:spPr>
          <a:xfrm>
            <a:off x="2982525" y="1079756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71CBFF3-48A9-5F4E-AB81-8AB7B358BD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>
                <a:solidFill>
                  <a:srgbClr val="FFFFFF">
                    <a:lumMod val="85000"/>
                  </a:srgbClr>
                </a:solidFill>
                <a:latin typeface="Arial" charset="0"/>
              </a:rPr>
              <a:t>TK02-010 Liiketoimintamalli</a:t>
            </a:r>
            <a:endParaRPr lang="en-GB">
              <a:solidFill>
                <a:srgbClr val="FFFFFF">
                  <a:lumMod val="85000"/>
                </a:srgbClr>
              </a:solidFill>
              <a:latin typeface="Arial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5A5730-25DE-4B45-B84A-03ADCB0D8E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fld id="{DB5E79E3-17E5-4B5A-8CE4-FA5A82716DF0}" type="slidenum">
              <a:rPr lang="en-GB">
                <a:solidFill>
                  <a:srgbClr val="000000">
                    <a:lumMod val="50000"/>
                    <a:lumOff val="50000"/>
                  </a:srgbClr>
                </a:solidFill>
                <a:latin typeface="Arial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GB">
              <a:solidFill>
                <a:srgbClr val="000000">
                  <a:lumMod val="50000"/>
                  <a:lumOff val="50000"/>
                </a:srgbClr>
              </a:solidFill>
              <a:latin typeface="Arial" charset="0"/>
            </a:endParaRPr>
          </a:p>
        </p:txBody>
      </p:sp>
      <p:pic>
        <p:nvPicPr>
          <p:cNvPr id="18" name="Picture 17" descr="A picture containing bird&#10;&#10;Description automatically generated">
            <a:extLst>
              <a:ext uri="{FF2B5EF4-FFF2-40B4-BE49-F238E27FC236}">
                <a16:creationId xmlns:a16="http://schemas.microsoft.com/office/drawing/2014/main" id="{F10AE601-72E2-4F20-B3AE-0546D81C452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04" b="40590"/>
          <a:stretch/>
        </p:blipFill>
        <p:spPr>
          <a:xfrm>
            <a:off x="10703968" y="6111275"/>
            <a:ext cx="1200000" cy="190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85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3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SITRA_BLACK.png">
            <a:extLst>
              <a:ext uri="{FF2B5EF4-FFF2-40B4-BE49-F238E27FC236}">
                <a16:creationId xmlns:a16="http://schemas.microsoft.com/office/drawing/2014/main" id="{B49AC394-29A7-4004-9450-2ABCB7C883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0523" y="6360005"/>
            <a:ext cx="1103445" cy="214724"/>
          </a:xfrm>
          <a:prstGeom prst="rect">
            <a:avLst/>
          </a:prstGeom>
        </p:spPr>
      </p:pic>
      <p:sp>
        <p:nvSpPr>
          <p:cNvPr id="36" name="Suorakulmio: Taitettu kulma 35">
            <a:extLst>
              <a:ext uri="{FF2B5EF4-FFF2-40B4-BE49-F238E27FC236}">
                <a16:creationId xmlns:a16="http://schemas.microsoft.com/office/drawing/2014/main" id="{DAA0F7D2-B811-4BA8-8F56-2A90B050D28A}"/>
              </a:ext>
            </a:extLst>
          </p:cNvPr>
          <p:cNvSpPr/>
          <p:nvPr/>
        </p:nvSpPr>
        <p:spPr>
          <a:xfrm>
            <a:off x="8152576" y="6574729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37" name="Suorakulmio: Taitettu kulma 36">
            <a:extLst>
              <a:ext uri="{FF2B5EF4-FFF2-40B4-BE49-F238E27FC236}">
                <a16:creationId xmlns:a16="http://schemas.microsoft.com/office/drawing/2014/main" id="{0CCEFED7-E113-4739-B137-8ED6BAAA9F24}"/>
              </a:ext>
            </a:extLst>
          </p:cNvPr>
          <p:cNvSpPr/>
          <p:nvPr/>
        </p:nvSpPr>
        <p:spPr>
          <a:xfrm>
            <a:off x="5460420" y="6574729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38" name="Suorakulmio: Taitettu kulma 37">
            <a:extLst>
              <a:ext uri="{FF2B5EF4-FFF2-40B4-BE49-F238E27FC236}">
                <a16:creationId xmlns:a16="http://schemas.microsoft.com/office/drawing/2014/main" id="{EC014BF9-9709-4F6F-8946-A03EDDEBDCBD}"/>
              </a:ext>
            </a:extLst>
          </p:cNvPr>
          <p:cNvSpPr/>
          <p:nvPr/>
        </p:nvSpPr>
        <p:spPr>
          <a:xfrm>
            <a:off x="8152576" y="7341809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39" name="Suorakulmio: Taitettu kulma 38">
            <a:extLst>
              <a:ext uri="{FF2B5EF4-FFF2-40B4-BE49-F238E27FC236}">
                <a16:creationId xmlns:a16="http://schemas.microsoft.com/office/drawing/2014/main" id="{A0CC16CD-7FAC-403B-9DE8-19CAFA68A022}"/>
              </a:ext>
            </a:extLst>
          </p:cNvPr>
          <p:cNvSpPr/>
          <p:nvPr/>
        </p:nvSpPr>
        <p:spPr>
          <a:xfrm>
            <a:off x="5460420" y="7355058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0" name="Suorakulmio: Taitettu kulma 39">
            <a:extLst>
              <a:ext uri="{FF2B5EF4-FFF2-40B4-BE49-F238E27FC236}">
                <a16:creationId xmlns:a16="http://schemas.microsoft.com/office/drawing/2014/main" id="{DD4B09C0-13F2-4DD8-A58F-D74DEE0413BC}"/>
              </a:ext>
            </a:extLst>
          </p:cNvPr>
          <p:cNvSpPr/>
          <p:nvPr/>
        </p:nvSpPr>
        <p:spPr>
          <a:xfrm>
            <a:off x="3665648" y="6574729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1" name="Suorakulmio: Taitettu kulma 40">
            <a:extLst>
              <a:ext uri="{FF2B5EF4-FFF2-40B4-BE49-F238E27FC236}">
                <a16:creationId xmlns:a16="http://schemas.microsoft.com/office/drawing/2014/main" id="{45433D22-9F5C-430E-BF71-8BEA1209435D}"/>
              </a:ext>
            </a:extLst>
          </p:cNvPr>
          <p:cNvSpPr/>
          <p:nvPr/>
        </p:nvSpPr>
        <p:spPr>
          <a:xfrm>
            <a:off x="6357805" y="6574729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2" name="Suorakulmio: Taitettu kulma 41">
            <a:extLst>
              <a:ext uri="{FF2B5EF4-FFF2-40B4-BE49-F238E27FC236}">
                <a16:creationId xmlns:a16="http://schemas.microsoft.com/office/drawing/2014/main" id="{F256EB23-1250-48CE-A033-6E6DCAFF1239}"/>
              </a:ext>
            </a:extLst>
          </p:cNvPr>
          <p:cNvSpPr/>
          <p:nvPr/>
        </p:nvSpPr>
        <p:spPr>
          <a:xfrm>
            <a:off x="3665648" y="7355058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3" name="Suorakulmio: Taitettu kulma 42">
            <a:extLst>
              <a:ext uri="{FF2B5EF4-FFF2-40B4-BE49-F238E27FC236}">
                <a16:creationId xmlns:a16="http://schemas.microsoft.com/office/drawing/2014/main" id="{9CBB6044-98F9-46A1-A79F-9A0DCA673FF7}"/>
              </a:ext>
            </a:extLst>
          </p:cNvPr>
          <p:cNvSpPr/>
          <p:nvPr/>
        </p:nvSpPr>
        <p:spPr>
          <a:xfrm>
            <a:off x="6357805" y="7355058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4" name="Suorakulmio: Taitettu kulma 43">
            <a:extLst>
              <a:ext uri="{FF2B5EF4-FFF2-40B4-BE49-F238E27FC236}">
                <a16:creationId xmlns:a16="http://schemas.microsoft.com/office/drawing/2014/main" id="{820C47C3-41BB-46F8-8617-575767FF84FB}"/>
              </a:ext>
            </a:extLst>
          </p:cNvPr>
          <p:cNvSpPr/>
          <p:nvPr/>
        </p:nvSpPr>
        <p:spPr>
          <a:xfrm>
            <a:off x="4563034" y="6574729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5" name="Suorakulmio: Taitettu kulma 44">
            <a:extLst>
              <a:ext uri="{FF2B5EF4-FFF2-40B4-BE49-F238E27FC236}">
                <a16:creationId xmlns:a16="http://schemas.microsoft.com/office/drawing/2014/main" id="{90E2A1E4-80C1-4BE9-AFFB-BBE1D13AFA24}"/>
              </a:ext>
            </a:extLst>
          </p:cNvPr>
          <p:cNvSpPr/>
          <p:nvPr/>
        </p:nvSpPr>
        <p:spPr>
          <a:xfrm>
            <a:off x="7255190" y="6574729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6" name="Suorakulmio: Taitettu kulma 45">
            <a:extLst>
              <a:ext uri="{FF2B5EF4-FFF2-40B4-BE49-F238E27FC236}">
                <a16:creationId xmlns:a16="http://schemas.microsoft.com/office/drawing/2014/main" id="{C524C7DD-DDD4-4A99-AF99-E3FE199DA169}"/>
              </a:ext>
            </a:extLst>
          </p:cNvPr>
          <p:cNvSpPr/>
          <p:nvPr/>
        </p:nvSpPr>
        <p:spPr>
          <a:xfrm>
            <a:off x="4563034" y="7341809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7" name="Suorakulmio: Taitettu kulma 46">
            <a:extLst>
              <a:ext uri="{FF2B5EF4-FFF2-40B4-BE49-F238E27FC236}">
                <a16:creationId xmlns:a16="http://schemas.microsoft.com/office/drawing/2014/main" id="{2F7D25A6-B2B4-4C13-9590-1AA7433A45B0}"/>
              </a:ext>
            </a:extLst>
          </p:cNvPr>
          <p:cNvSpPr/>
          <p:nvPr/>
        </p:nvSpPr>
        <p:spPr>
          <a:xfrm>
            <a:off x="7255190" y="7341809"/>
            <a:ext cx="753637" cy="648183"/>
          </a:xfrm>
          <a:prstGeom prst="foldedCorner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71CBFF3-48A9-5F4E-AB81-8AB7B358BD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i-FI">
                <a:solidFill>
                  <a:srgbClr val="FFFFFF">
                    <a:lumMod val="85000"/>
                  </a:srgbClr>
                </a:solidFill>
                <a:latin typeface="Arial" charset="0"/>
              </a:rPr>
              <a:t>TK02-010 Liiketoimintamalli</a:t>
            </a:r>
            <a:endParaRPr lang="en-GB">
              <a:solidFill>
                <a:srgbClr val="FFFFFF">
                  <a:lumMod val="85000"/>
                </a:srgbClr>
              </a:solidFill>
              <a:latin typeface="Arial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5A5730-25DE-4B45-B84A-03ADCB0D8E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fld id="{DB5E79E3-17E5-4B5A-8CE4-FA5A82716DF0}" type="slidenum">
              <a:rPr lang="en-GB">
                <a:solidFill>
                  <a:srgbClr val="000000">
                    <a:lumMod val="50000"/>
                    <a:lumOff val="50000"/>
                  </a:srgbClr>
                </a:solidFill>
                <a:latin typeface="Arial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GB">
              <a:solidFill>
                <a:srgbClr val="000000">
                  <a:lumMod val="50000"/>
                  <a:lumOff val="50000"/>
                </a:srgbClr>
              </a:solidFill>
              <a:latin typeface="Arial" charset="0"/>
            </a:endParaRPr>
          </a:p>
        </p:txBody>
      </p:sp>
      <p:pic>
        <p:nvPicPr>
          <p:cNvPr id="18" name="Picture 17" descr="A picture containing bird&#10;&#10;Description automatically generated">
            <a:extLst>
              <a:ext uri="{FF2B5EF4-FFF2-40B4-BE49-F238E27FC236}">
                <a16:creationId xmlns:a16="http://schemas.microsoft.com/office/drawing/2014/main" id="{F10AE601-72E2-4F20-B3AE-0546D81C452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04" b="40590"/>
          <a:stretch/>
        </p:blipFill>
        <p:spPr>
          <a:xfrm>
            <a:off x="10703968" y="6111275"/>
            <a:ext cx="1200000" cy="190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14099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hSDfuInjo493Cc.DzxwJ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Layoutpohjat">
  <a:themeElements>
    <a:clrScheme name="Custom 39">
      <a:dk1>
        <a:srgbClr val="000000"/>
      </a:dk1>
      <a:lt1>
        <a:srgbClr val="FFFFFF"/>
      </a:lt1>
      <a:dk2>
        <a:srgbClr val="D7D8D6"/>
      </a:dk2>
      <a:lt2>
        <a:srgbClr val="FFFFFF"/>
      </a:lt2>
      <a:accent1>
        <a:srgbClr val="4B8DCB"/>
      </a:accent1>
      <a:accent2>
        <a:srgbClr val="0DB14B"/>
      </a:accent2>
      <a:accent3>
        <a:srgbClr val="ED174F"/>
      </a:accent3>
      <a:accent4>
        <a:srgbClr val="FBD1DC"/>
      </a:accent4>
      <a:accent5>
        <a:srgbClr val="FDDD00"/>
      </a:accent5>
      <a:accent6>
        <a:srgbClr val="75CFEB"/>
      </a:accent6>
      <a:hlink>
        <a:srgbClr val="A6CE39"/>
      </a:hlink>
      <a:folHlink>
        <a:srgbClr val="FE8127"/>
      </a:folHlink>
    </a:clrScheme>
    <a:fontScheme name="Office 2">
      <a:majorFont>
        <a:latin typeface="Arial Blac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b="0" i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laajakuvakalvopohja_16-9_FI.potx" id="{9B8F0C5F-9623-419D-957B-E19740B4DAF3}" vid="{C10C316A-84A4-46EB-994F-C245BECBB5A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ADFE820CF9F4DE4CBECB91D6337A45DF" ma:contentTypeVersion="7" ma:contentTypeDescription="Luo uusi asiakirja." ma:contentTypeScope="" ma:versionID="284822eb422176d161987153715e515b">
  <xsd:schema xmlns:xsd="http://www.w3.org/2001/XMLSchema" xmlns:xs="http://www.w3.org/2001/XMLSchema" xmlns:p="http://schemas.microsoft.com/office/2006/metadata/properties" xmlns:ns2="49ddb545-6730-43a5-98e8-405096d97a18" targetNamespace="http://schemas.microsoft.com/office/2006/metadata/properties" ma:root="true" ma:fieldsID="8e70c871850b52871b1200bbd3e75971" ns2:_="">
    <xsd:import namespace="49ddb545-6730-43a5-98e8-405096d97a1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ddb545-6730-43a5-98e8-405096d97a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642067D-F47C-4845-B594-E8B082194D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ddb545-6730-43a5-98e8-405096d97a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F308A5F-C20A-42D1-889A-3EEA7E11FDB5}">
  <ds:schemaRefs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elements/1.1/"/>
    <ds:schemaRef ds:uri="02960deb-32ec-454f-ac79-6b7c6674646a"/>
    <ds:schemaRef ds:uri="http://schemas.openxmlformats.org/package/2006/metadata/core-properties"/>
    <ds:schemaRef ds:uri="06623d0f-3dc2-4803-8b6d-5328c0480bfb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697130EE-25C3-424F-84F0-52592532F94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452</Words>
  <Application>Microsoft Office PowerPoint</Application>
  <PresentationFormat>Widescreen</PresentationFormat>
  <Paragraphs>146</Paragraphs>
  <Slides>6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Arial Black</vt:lpstr>
      <vt:lpstr>Calibri</vt:lpstr>
      <vt:lpstr>Georgia</vt:lpstr>
      <vt:lpstr>Lucida Grande</vt:lpstr>
      <vt:lpstr>2_Layoutpohjat</vt:lpstr>
      <vt:lpstr>think-cell Slide</vt:lpstr>
      <vt:lpstr>PowerPoint Presentation</vt:lpstr>
      <vt:lpstr>Toimintaympäristöanalyysin yhteenveto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5. Toimintaympäristö</dc:title>
  <dc:creator>Jyrki Suokas</dc:creator>
  <cp:lastModifiedBy>Jussi-Pekka Parkkari</cp:lastModifiedBy>
  <cp:revision>1</cp:revision>
  <dcterms:created xsi:type="dcterms:W3CDTF">2021-10-25T12:17:19Z</dcterms:created>
  <dcterms:modified xsi:type="dcterms:W3CDTF">2024-08-20T13:23:49Z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0x010100F6990552E152EC418839230669EA1815</vt:lpwstr>
  </property>
  <property fmtid="{D5CDD505-2E9C-101B-9397-08002B2CF9AE}" pid="3" name="MediaServiceImageTags">
    <vt:lpwstr/>
  </property>
</Properties>
</file>