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438" r:id="rId6"/>
    <p:sldId id="6143" r:id="rId7"/>
    <p:sldId id="6137" r:id="rId8"/>
    <p:sldId id="2012" r:id="rId9"/>
    <p:sldId id="4081" r:id="rId10"/>
    <p:sldId id="2011" r:id="rId11"/>
    <p:sldId id="4046" r:id="rId12"/>
    <p:sldId id="6138" r:id="rId13"/>
    <p:sldId id="9317" r:id="rId14"/>
    <p:sldId id="265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48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si-Pekka Parkkari" userId="6c458d0f-c209-4913-9064-e293e6c39595" providerId="ADAL" clId="{016DB48F-F7A2-41F7-9877-434DFF0CB587}"/>
    <pc:docChg chg="modSld">
      <pc:chgData name="Jussi-Pekka Parkkari" userId="6c458d0f-c209-4913-9064-e293e6c39595" providerId="ADAL" clId="{016DB48F-F7A2-41F7-9877-434DFF0CB587}" dt="2024-12-16T13:46:30.959" v="61" actId="20577"/>
      <pc:docMkLst>
        <pc:docMk/>
      </pc:docMkLst>
      <pc:sldChg chg="modSp mod">
        <pc:chgData name="Jussi-Pekka Parkkari" userId="6c458d0f-c209-4913-9064-e293e6c39595" providerId="ADAL" clId="{016DB48F-F7A2-41F7-9877-434DFF0CB587}" dt="2024-12-16T13:46:30.959" v="61" actId="20577"/>
        <pc:sldMkLst>
          <pc:docMk/>
          <pc:sldMk cId="1325159491" sldId="256"/>
        </pc:sldMkLst>
        <pc:spChg chg="mod">
          <ac:chgData name="Jussi-Pekka Parkkari" userId="6c458d0f-c209-4913-9064-e293e6c39595" providerId="ADAL" clId="{016DB48F-F7A2-41F7-9877-434DFF0CB587}" dt="2024-12-16T13:46:20.633" v="29" actId="20577"/>
          <ac:spMkLst>
            <pc:docMk/>
            <pc:sldMk cId="1325159491" sldId="256"/>
            <ac:spMk id="2" creationId="{2C529F29-35F4-69AC-B4EC-30A75ECD7BAE}"/>
          </ac:spMkLst>
        </pc:spChg>
        <pc:spChg chg="mod">
          <ac:chgData name="Jussi-Pekka Parkkari" userId="6c458d0f-c209-4913-9064-e293e6c39595" providerId="ADAL" clId="{016DB48F-F7A2-41F7-9877-434DFF0CB587}" dt="2024-12-16T13:46:30.959" v="61" actId="20577"/>
          <ac:spMkLst>
            <pc:docMk/>
            <pc:sldMk cId="1325159491" sldId="256"/>
            <ac:spMk id="19" creationId="{694AC8EB-BC9F-5D77-6779-9E6A08531B6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CFADE-C017-4344-AFB1-FE720C814519}" type="datetimeFigureOut">
              <a:rPr lang="fi-FI" smtClean="0"/>
              <a:t>16.12.2024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B5B805-C9B1-4285-A091-259B25D84B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3684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br.org/2014/09/your-companys-purpose-is-not-its-vision-mission-or-values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err="1"/>
              <a:t>Osan</a:t>
            </a:r>
            <a:r>
              <a:rPr lang="en-GB"/>
              <a:t> 1 </a:t>
            </a:r>
            <a:r>
              <a:rPr lang="en-GB" err="1"/>
              <a:t>päätavoitteet</a:t>
            </a:r>
            <a:r>
              <a:rPr lang="en-GB"/>
              <a:t> on </a:t>
            </a:r>
            <a:r>
              <a:rPr lang="en-GB" err="1"/>
              <a:t>työstää</a:t>
            </a:r>
            <a:r>
              <a:rPr lang="en-GB"/>
              <a:t> </a:t>
            </a:r>
            <a:r>
              <a:rPr lang="en-GB" err="1"/>
              <a:t>eteenpäin</a:t>
            </a:r>
            <a:r>
              <a:rPr lang="en-GB"/>
              <a:t> </a:t>
            </a:r>
            <a:r>
              <a:rPr lang="en-GB" err="1"/>
              <a:t>yrityksen</a:t>
            </a:r>
            <a:r>
              <a:rPr lang="en-GB"/>
              <a:t> </a:t>
            </a:r>
            <a:r>
              <a:rPr lang="en-GB" err="1"/>
              <a:t>ennakkotyönä</a:t>
            </a:r>
            <a:r>
              <a:rPr lang="en-GB"/>
              <a:t> </a:t>
            </a:r>
            <a:r>
              <a:rPr lang="en-GB" err="1"/>
              <a:t>työstämää</a:t>
            </a:r>
            <a:r>
              <a:rPr lang="en-GB"/>
              <a:t> </a:t>
            </a:r>
            <a:r>
              <a:rPr lang="en-GB" err="1"/>
              <a:t>yhteistä</a:t>
            </a:r>
            <a:r>
              <a:rPr lang="en-GB"/>
              <a:t> </a:t>
            </a:r>
            <a:r>
              <a:rPr lang="en-GB" err="1"/>
              <a:t>tavoitetta</a:t>
            </a:r>
            <a:r>
              <a:rPr lang="en-GB"/>
              <a:t>.</a:t>
            </a:r>
            <a:endParaRPr lang="en-GB" b="1"/>
          </a:p>
          <a:p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342">
              <a:defRPr/>
            </a:pPr>
            <a:fld id="{B2736A07-9C51-40D5-9EDD-0D75448F2C9D}" type="slidenum">
              <a:rPr lang="fi-FI">
                <a:solidFill>
                  <a:prstClr val="black"/>
                </a:solidFill>
              </a:rPr>
              <a:pPr defTabSz="914342">
                <a:defRPr/>
              </a:pPr>
              <a:t>2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725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5619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i-FI" b="1" noProof="0"/>
          </a:p>
          <a:p>
            <a:pPr marL="171450" indent="-171450">
              <a:buChar char="•"/>
            </a:pPr>
            <a:r>
              <a:rPr lang="fi-FI" b="0" noProof="0"/>
              <a:t>Yritys täyttää ennakkotehtävänä:</a:t>
            </a:r>
          </a:p>
          <a:p>
            <a:pPr marL="561122" lvl="1" indent="-171450">
              <a:buChar char="•"/>
            </a:pPr>
            <a:r>
              <a:rPr lang="fi-FI" b="0" noProof="0"/>
              <a:t>Kuka on ekosysteemin loppukäyttäjä eli taho, jota varten ekosysteemin tuote tai palvelu rakennetaan?</a:t>
            </a:r>
          </a:p>
          <a:p>
            <a:pPr marL="561122" lvl="1" indent="-171450">
              <a:buChar char="•"/>
            </a:pPr>
            <a:r>
              <a:rPr lang="fi-FI" b="0" noProof="0"/>
              <a:t>Mikä on loppukäyttäjän ongelma, jota ekosysteemi ratkoo?</a:t>
            </a:r>
            <a:endParaRPr lang="en-GB"/>
          </a:p>
          <a:p>
            <a:pPr marL="171450" indent="-171450">
              <a:buChar char="•"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endParaRPr lang="en-GB" b="1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342">
              <a:defRPr/>
            </a:pPr>
            <a:fld id="{B2736A07-9C51-40D5-9EDD-0D75448F2C9D}" type="slidenum">
              <a:rPr lang="fi-FI">
                <a:solidFill>
                  <a:prstClr val="black"/>
                </a:solidFill>
              </a:rPr>
              <a:pPr defTabSz="914342">
                <a:defRPr/>
              </a:pPr>
              <a:t>5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423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3491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61122" lvl="1" indent="-171450">
              <a:buChar char="•"/>
            </a:pPr>
            <a:r>
              <a:rPr lang="fi-FI" b="0" noProof="0"/>
              <a:t>Mikä on loppukäyttäjän arvolupaus?</a:t>
            </a:r>
            <a:endParaRPr lang="fi-FI"/>
          </a:p>
          <a:p>
            <a:pPr marL="171450" indent="-171450">
              <a:buChar char="•"/>
            </a:pPr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81433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i-FI" b="1" noProof="0"/>
          </a:p>
          <a:p>
            <a:pPr marL="171450" marR="0" lvl="0" indent="-171450" algn="l" defTabSz="779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fi-FI" b="0" noProof="0"/>
              <a:t>Yritys täyttää työpajan motivaatio-osuuteen seuraavat asiat ennakkotehtävänä: 	</a:t>
            </a:r>
          </a:p>
          <a:p>
            <a:pPr marL="561122" marR="0" lvl="1" indent="-171450" algn="l" defTabSz="779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fi-FI" b="0" noProof="0"/>
              <a:t>Mitä arvoa verkosto tuottaa ja mitkä ovat sen tavoitteet lyhyellä ja pidemmällä aikavälillä?</a:t>
            </a:r>
          </a:p>
          <a:p>
            <a:pPr marL="171450" marR="0" lvl="0" indent="-171450" algn="l" defTabSz="779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lang="fi-FI" b="0" noProof="0"/>
          </a:p>
          <a:p>
            <a:pPr marL="171450" marR="0" lvl="0" indent="-171450" algn="l" defTabSz="779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endParaRPr lang="en-GB" b="1"/>
          </a:p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4495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i-FI" b="1" noProof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/>
              <a:t>Valmistaudutaan keskustelemaan seuraavista asioista työpajassa (yritys + kumppanit) (ei täytetä etukäteen)</a:t>
            </a:r>
          </a:p>
          <a:p>
            <a:pPr marL="561122" lvl="1" indent="-171450">
              <a:buFont typeface="Arial" panose="020B0604020202020204" pitchFamily="34" charset="0"/>
              <a:buChar char="•"/>
            </a:pPr>
            <a:r>
              <a:rPr lang="fi-FI"/>
              <a:t>Mikä motivoi sinua henkilökohtaisesti/organisaatiotasi olemaan mukana ekosysteemissä? </a:t>
            </a:r>
          </a:p>
          <a:p>
            <a:pPr marL="561122" lvl="1" indent="-171450">
              <a:buFont typeface="Arial" panose="020B0604020202020204" pitchFamily="34" charset="0"/>
              <a:buChar char="•"/>
            </a:pPr>
            <a:r>
              <a:rPr lang="fi-FI"/>
              <a:t>Mitä potentiaalisia haasteita ja ristiriitoja näet yhteistyössä?</a:t>
            </a:r>
          </a:p>
          <a:p>
            <a:pPr marL="171450" indent="-171450">
              <a:buChar char="•"/>
            </a:pPr>
            <a:endParaRPr lang="en-GB"/>
          </a:p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2141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>
                <a:hlinkClick r:id="rId3"/>
              </a:rPr>
              <a:t>Your Company’s Purpose Is Not Its Vision, Mission, or Values (hbr.org)</a:t>
            </a:r>
            <a:endParaRPr lang="en-US"/>
          </a:p>
          <a:p>
            <a:pPr>
              <a:buFontTx/>
              <a:buChar char="-"/>
            </a:pP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5841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5" Type="http://schemas.openxmlformats.org/officeDocument/2006/relationships/image" Target="../media/image13.png"/><Relationship Id="rId4" Type="http://schemas.openxmlformats.org/officeDocument/2006/relationships/image" Target="../media/image1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CF99117E-3CE9-F556-42FC-7EEE24BF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2" y="840613"/>
            <a:ext cx="6330697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43C7CC8-1312-BCA2-335F-D16972502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903" y="2575433"/>
            <a:ext cx="6330696" cy="67983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CB004A3-3346-2BBC-F7C4-9145AAF56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8671" y="2275904"/>
            <a:ext cx="4389323" cy="2783980"/>
          </a:xfrm>
          <a:prstGeom prst="rect">
            <a:avLst/>
          </a:prstGeom>
        </p:spPr>
      </p:pic>
      <p:pic>
        <p:nvPicPr>
          <p:cNvPr id="9" name="Kuva 8" descr="Kuva, joka sisältää kohteen teksti, Fontti, kuvakaappaus&#10;&#10;Kuvaus luotu automaattisesti">
            <a:extLst>
              <a:ext uri="{FF2B5EF4-FFF2-40B4-BE49-F238E27FC236}">
                <a16:creationId xmlns:a16="http://schemas.microsoft.com/office/drawing/2014/main" id="{1318C03C-55DB-00D1-71D7-87423FF5BE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5" b="11287"/>
          <a:stretch/>
        </p:blipFill>
        <p:spPr>
          <a:xfrm>
            <a:off x="0" y="5652021"/>
            <a:ext cx="12192000" cy="1215124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BC27AAF0-03A0-61C6-26D0-AD20ACA198D8}"/>
              </a:ext>
            </a:extLst>
          </p:cNvPr>
          <p:cNvSpPr txBox="1"/>
          <p:nvPr userDrawn="1"/>
        </p:nvSpPr>
        <p:spPr>
          <a:xfrm>
            <a:off x="7737273" y="5319134"/>
            <a:ext cx="138645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altLang="ko-KR" sz="105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Design </a:t>
            </a:r>
            <a:r>
              <a:rPr lang="fi-FI" altLang="ko-KR" sz="105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</a:t>
            </a:r>
            <a:r>
              <a:rPr lang="fi-FI" altLang="ko-KR" sz="105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i-FI" altLang="ko-KR" sz="105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Freepik</a:t>
            </a:r>
            <a:endParaRPr lang="fi-FI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Kuva 1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9E80154E-CAEC-52FE-A6A9-B7BA15C930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505" y="300058"/>
            <a:ext cx="1159051" cy="68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85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2831636" y="969264"/>
            <a:ext cx="6528725" cy="34290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8D8E3418-8707-EC9C-CAC2-FA8CAFC0663A}"/>
              </a:ext>
            </a:extLst>
          </p:cNvPr>
          <p:cNvSpPr txBox="1"/>
          <p:nvPr userDrawn="1"/>
        </p:nvSpPr>
        <p:spPr>
          <a:xfrm>
            <a:off x="1240917" y="5746892"/>
            <a:ext cx="138645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altLang="ko-KR" sz="105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Design </a:t>
            </a:r>
            <a:r>
              <a:rPr lang="fi-FI" altLang="ko-KR" sz="105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</a:t>
            </a:r>
            <a:r>
              <a:rPr lang="fi-FI" altLang="ko-KR" sz="105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i-FI" altLang="ko-KR" sz="105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Freepik</a:t>
            </a:r>
            <a:endParaRPr lang="fi-FI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Kuva 4" descr="Kuva, joka sisältää kohteen animaatio, clipart, Grafiikka, muotoilu&#10;&#10;Kuvaus luotu automaattisesti">
            <a:extLst>
              <a:ext uri="{FF2B5EF4-FFF2-40B4-BE49-F238E27FC236}">
                <a16:creationId xmlns:a16="http://schemas.microsoft.com/office/drawing/2014/main" id="{2CAABBBB-8D18-45C0-CD5A-1FD15A5463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07" y="3494926"/>
            <a:ext cx="3243429" cy="2505882"/>
          </a:xfrm>
          <a:prstGeom prst="rect">
            <a:avLst/>
          </a:prstGeom>
        </p:spPr>
      </p:pic>
      <p:pic>
        <p:nvPicPr>
          <p:cNvPr id="4" name="Kuva 3" descr="Kuva, joka sisältää kohteen Fontti, kuvakaappaus, teksti, symboli&#10;&#10;Kuvaus luotu automaattisesti">
            <a:extLst>
              <a:ext uri="{FF2B5EF4-FFF2-40B4-BE49-F238E27FC236}">
                <a16:creationId xmlns:a16="http://schemas.microsoft.com/office/drawing/2014/main" id="{70D2D597-40CB-B74D-DDC2-DAB8741FF5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61" y="6208294"/>
            <a:ext cx="2113860" cy="502363"/>
          </a:xfrm>
          <a:prstGeom prst="rect">
            <a:avLst/>
          </a:prstGeom>
        </p:spPr>
      </p:pic>
      <p:pic>
        <p:nvPicPr>
          <p:cNvPr id="7" name="Kuva 6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D554A89D-5769-B1FE-F45F-D5D47B6208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98" y="6258356"/>
            <a:ext cx="679114" cy="402238"/>
          </a:xfrm>
          <a:prstGeom prst="rect">
            <a:avLst/>
          </a:prstGeom>
        </p:spPr>
      </p:pic>
      <p:sp>
        <p:nvSpPr>
          <p:cNvPr id="6" name="Otsikko 1">
            <a:extLst>
              <a:ext uri="{FF2B5EF4-FFF2-40B4-BE49-F238E27FC236}">
                <a16:creationId xmlns:a16="http://schemas.microsoft.com/office/drawing/2014/main" id="{80D622CB-7DBB-521E-E5A1-B297851D4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298" y="1536351"/>
            <a:ext cx="4489704" cy="1325563"/>
          </a:xfrm>
          <a:ln>
            <a:noFill/>
          </a:ln>
        </p:spPr>
        <p:txBody>
          <a:bodyPr/>
          <a:lstStyle>
            <a:lvl1pPr algn="ctr"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4056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CF99117E-3CE9-F556-42FC-7EEE24BF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43C7CC8-1312-BCA2-335F-D16972502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pic>
        <p:nvPicPr>
          <p:cNvPr id="2" name="Kuva 1" descr="Kuva, joka sisältää kohteen kuvakaappaus, symboli, lippu, logo&#10;&#10;Kuvaus luotu automaattisesti">
            <a:extLst>
              <a:ext uri="{FF2B5EF4-FFF2-40B4-BE49-F238E27FC236}">
                <a16:creationId xmlns:a16="http://schemas.microsoft.com/office/drawing/2014/main" id="{ABDA8CBC-B199-A14D-C627-41169EA78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235" y="5478984"/>
            <a:ext cx="959394" cy="1096119"/>
          </a:xfrm>
          <a:prstGeom prst="rect">
            <a:avLst/>
          </a:prstGeom>
        </p:spPr>
      </p:pic>
      <p:pic>
        <p:nvPicPr>
          <p:cNvPr id="9" name="Kuva 8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BCFF31E5-8C0C-B73E-C099-0A3B006C27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229" y="5743653"/>
            <a:ext cx="959394" cy="5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19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mmall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CF99117E-3CE9-F556-42FC-7EEE24BF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43C7CC8-1312-BCA2-335F-D16972502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6104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pic>
        <p:nvPicPr>
          <p:cNvPr id="3" name="Kuva 2" descr="Kuva, joka sisältää kohteen kuvakaappaus, teksti, muotoilu&#10;&#10;Kuvaus luotu automaattisesti">
            <a:extLst>
              <a:ext uri="{FF2B5EF4-FFF2-40B4-BE49-F238E27FC236}">
                <a16:creationId xmlns:a16="http://schemas.microsoft.com/office/drawing/2014/main" id="{F7524EB9-E0EB-7E38-EED1-83ED278189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658" y="3053034"/>
            <a:ext cx="4074196" cy="3123929"/>
          </a:xfrm>
          <a:prstGeom prst="rect">
            <a:avLst/>
          </a:prstGeom>
        </p:spPr>
      </p:pic>
      <p:pic>
        <p:nvPicPr>
          <p:cNvPr id="2" name="Kuva 1" descr="Kuva, joka sisältää kohteen kuvakaappaus, symboli, lippu, logo&#10;&#10;Kuvaus luotu automaattisesti">
            <a:extLst>
              <a:ext uri="{FF2B5EF4-FFF2-40B4-BE49-F238E27FC236}">
                <a16:creationId xmlns:a16="http://schemas.microsoft.com/office/drawing/2014/main" id="{CB3051E9-1AB7-AAC6-96E8-05ECE15EEB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8460" y="132977"/>
            <a:ext cx="959394" cy="1096119"/>
          </a:xfrm>
          <a:prstGeom prst="rect">
            <a:avLst/>
          </a:prstGeom>
        </p:spPr>
      </p:pic>
      <p:pic>
        <p:nvPicPr>
          <p:cNvPr id="5" name="Kuva 4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25895C0F-C16B-D7E3-7244-B92F4862D2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454" y="397646"/>
            <a:ext cx="959394" cy="5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0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pal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1" y="0"/>
            <a:ext cx="16971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4B580A7-2970-B7A4-914F-2C06387A0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976" y="365125"/>
            <a:ext cx="9681906" cy="132556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8579389-89C5-E462-C7F1-F03A5E0A0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3976" y="1825625"/>
            <a:ext cx="96819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pic>
        <p:nvPicPr>
          <p:cNvPr id="4" name="Kuva 3" descr="Kuva, joka sisältää kohteen kuvakaappaus, symboli, lippu, logo&#10;&#10;Kuvaus luotu automaattisesti">
            <a:extLst>
              <a:ext uri="{FF2B5EF4-FFF2-40B4-BE49-F238E27FC236}">
                <a16:creationId xmlns:a16="http://schemas.microsoft.com/office/drawing/2014/main" id="{FF285DA7-A8C5-4FFD-8A8A-4A52A27FE2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235" y="5478984"/>
            <a:ext cx="959394" cy="1096119"/>
          </a:xfrm>
          <a:prstGeom prst="rect">
            <a:avLst/>
          </a:prstGeom>
        </p:spPr>
      </p:pic>
      <p:pic>
        <p:nvPicPr>
          <p:cNvPr id="5" name="Kuva 4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D8139DCC-D372-8CD5-D19E-38EF2F6CD6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229" y="5743653"/>
            <a:ext cx="959394" cy="5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60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palkki ikonill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3992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6D0410A0-3DFE-8CD8-C549-415F2DB35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016" y="365125"/>
            <a:ext cx="8791608" cy="1325563"/>
          </a:xfrm>
          <a:ln>
            <a:noFill/>
          </a:ln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8F2111F6-0BCF-0787-B319-4A221A369825}"/>
              </a:ext>
            </a:extLst>
          </p:cNvPr>
          <p:cNvSpPr txBox="1"/>
          <p:nvPr userDrawn="1"/>
        </p:nvSpPr>
        <p:spPr>
          <a:xfrm>
            <a:off x="312345" y="6498710"/>
            <a:ext cx="138645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altLang="ko-KR" sz="105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Design </a:t>
            </a:r>
            <a:r>
              <a:rPr lang="fi-FI" altLang="ko-KR" sz="105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</a:t>
            </a:r>
            <a:r>
              <a:rPr lang="fi-FI" altLang="ko-KR" sz="105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i-FI" altLang="ko-KR" sz="105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Freepik</a:t>
            </a:r>
            <a:endParaRPr lang="fi-FI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Kuva 10" descr="Kuva, joka sisältää kohteen animaatio, taide, kuvitus, muotoilu&#10;&#10;Kuvaus luotu automaattisesti">
            <a:extLst>
              <a:ext uri="{FF2B5EF4-FFF2-40B4-BE49-F238E27FC236}">
                <a16:creationId xmlns:a16="http://schemas.microsoft.com/office/drawing/2014/main" id="{D2F0B1DA-5EF0-3147-9643-5C88BE3746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05" y="2845464"/>
            <a:ext cx="2613735" cy="354787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B06C0444-7B6B-44D2-F783-EFF023046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016" y="1825625"/>
            <a:ext cx="829478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pic>
        <p:nvPicPr>
          <p:cNvPr id="2" name="Kuva 1" descr="Kuva, joka sisältää kohteen kuvakaappaus, symboli, lippu, logo&#10;&#10;Kuvaus luotu automaattisesti">
            <a:extLst>
              <a:ext uri="{FF2B5EF4-FFF2-40B4-BE49-F238E27FC236}">
                <a16:creationId xmlns:a16="http://schemas.microsoft.com/office/drawing/2014/main" id="{052FD21F-3163-E691-A828-58289D60A3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235" y="5478984"/>
            <a:ext cx="959394" cy="1096119"/>
          </a:xfrm>
          <a:prstGeom prst="rect">
            <a:avLst/>
          </a:prstGeom>
        </p:spPr>
      </p:pic>
      <p:pic>
        <p:nvPicPr>
          <p:cNvPr id="3" name="Kuva 2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9D3BF188-52A7-6356-8DEA-30017D408B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229" y="5743653"/>
            <a:ext cx="959394" cy="5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87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8F95D1-DC9C-0D49-AF9B-6BC3F091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C68EA8B-8CF7-202F-2727-E5F12CBC6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3212FC1-85FF-E63C-9C81-A90917BFA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F2941AA-4D1E-BF19-9825-08DD149CF7DA}"/>
              </a:ext>
            </a:extLst>
          </p:cNvPr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6" name="Kuva 5" descr="Kuva, joka sisältää kohteen kuvakaappaus, symboli, lippu, logo&#10;&#10;Kuvaus luotu automaattisesti">
            <a:extLst>
              <a:ext uri="{FF2B5EF4-FFF2-40B4-BE49-F238E27FC236}">
                <a16:creationId xmlns:a16="http://schemas.microsoft.com/office/drawing/2014/main" id="{FA014686-DECD-3148-351C-D296574561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235" y="5478984"/>
            <a:ext cx="959394" cy="1096119"/>
          </a:xfrm>
          <a:prstGeom prst="rect">
            <a:avLst/>
          </a:prstGeom>
        </p:spPr>
      </p:pic>
      <p:pic>
        <p:nvPicPr>
          <p:cNvPr id="7" name="Kuva 6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1AFCE6E1-3161-EB1B-972D-D9B3EE221E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229" y="5743653"/>
            <a:ext cx="959394" cy="5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29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679483-AF88-22BE-9A07-2FF1E06D8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346A12E-0691-9D17-C53C-56BDB62AF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9ECB08C-2426-93C6-30E4-2849D11BC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0FEDC89-1419-8856-311F-332F5622DD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8642BC7-83B6-F3A4-4828-9BE44A8E87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87DEF84-1995-B7DC-9483-97AAEE46D4AE}"/>
              </a:ext>
            </a:extLst>
          </p:cNvPr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8" name="Kuva 7" descr="Kuva, joka sisältää kohteen kuvakaappaus, symboli, lippu, logo&#10;&#10;Kuvaus luotu automaattisesti">
            <a:extLst>
              <a:ext uri="{FF2B5EF4-FFF2-40B4-BE49-F238E27FC236}">
                <a16:creationId xmlns:a16="http://schemas.microsoft.com/office/drawing/2014/main" id="{1DCA0D59-747E-F0E7-F62F-8EB6102465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235" y="5478984"/>
            <a:ext cx="959394" cy="1096119"/>
          </a:xfrm>
          <a:prstGeom prst="rect">
            <a:avLst/>
          </a:prstGeom>
        </p:spPr>
      </p:pic>
      <p:pic>
        <p:nvPicPr>
          <p:cNvPr id="9" name="Kuva 8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0DE56251-6A5D-268F-C28A-A906C252CB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229" y="5743653"/>
            <a:ext cx="959394" cy="5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5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6114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hteystiedo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>
            <a:spLocks/>
          </p:cNvSpPr>
          <p:nvPr userDrawn="1"/>
        </p:nvSpPr>
        <p:spPr>
          <a:xfrm>
            <a:off x="547048" y="1494631"/>
            <a:ext cx="6528725" cy="34290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srgbClr val="FF0000"/>
              </a:solidFill>
            </a:endParaRPr>
          </a:p>
        </p:txBody>
      </p:sp>
      <p:pic>
        <p:nvPicPr>
          <p:cNvPr id="9" name="Kuva 8" descr="Kuva, joka sisältää kohteen animaatio, clipart, Lapsitaide, taide&#10;&#10;Kuvaus luotu automaattisesti">
            <a:extLst>
              <a:ext uri="{FF2B5EF4-FFF2-40B4-BE49-F238E27FC236}">
                <a16:creationId xmlns:a16="http://schemas.microsoft.com/office/drawing/2014/main" id="{663CC24F-A12E-669C-9A2E-37790E1DC6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75"/>
          <a:stretch/>
        </p:blipFill>
        <p:spPr>
          <a:xfrm>
            <a:off x="8094092" y="3004524"/>
            <a:ext cx="3986019" cy="338849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8D8E3418-8707-EC9C-CAC2-FA8CAFC0663A}"/>
              </a:ext>
            </a:extLst>
          </p:cNvPr>
          <p:cNvSpPr txBox="1"/>
          <p:nvPr userDrawn="1"/>
        </p:nvSpPr>
        <p:spPr>
          <a:xfrm>
            <a:off x="10805541" y="6393014"/>
            <a:ext cx="138645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altLang="ko-KR" sz="105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Design </a:t>
            </a:r>
            <a:r>
              <a:rPr lang="fi-FI" altLang="ko-KR" sz="105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</a:t>
            </a:r>
            <a:r>
              <a:rPr lang="fi-FI" altLang="ko-KR" sz="105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i-FI" altLang="ko-KR" sz="105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Freepik</a:t>
            </a:r>
            <a:endParaRPr lang="fi-FI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Kuva 10" descr="Kuva, joka sisältää kohteen teksti, kuvakaappaus, Grafiikka, aqua&#10;&#10;Kuvaus luotu automaattisesti">
            <a:extLst>
              <a:ext uri="{FF2B5EF4-FFF2-40B4-BE49-F238E27FC236}">
                <a16:creationId xmlns:a16="http://schemas.microsoft.com/office/drawing/2014/main" id="{83CE269D-8F84-25E0-62FB-899E1E6840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4138">
            <a:off x="7896301" y="1475946"/>
            <a:ext cx="2152956" cy="16213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Kuva 11" descr="Kuva, joka sisältää kohteen Fontti, kuvakaappaus, teksti, symboli&#10;&#10;Kuvaus luotu automaattisesti">
            <a:extLst>
              <a:ext uri="{FF2B5EF4-FFF2-40B4-BE49-F238E27FC236}">
                <a16:creationId xmlns:a16="http://schemas.microsoft.com/office/drawing/2014/main" id="{EF6B2B28-68C6-1AA5-CAE7-DFF64B4A54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227" y="5859669"/>
            <a:ext cx="2969156" cy="705626"/>
          </a:xfrm>
          <a:prstGeom prst="rect">
            <a:avLst/>
          </a:prstGeom>
        </p:spPr>
      </p:pic>
      <p:pic>
        <p:nvPicPr>
          <p:cNvPr id="15" name="Kuva 14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78FD0285-F6A4-F11D-A89B-D044DD344F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68" y="5929988"/>
            <a:ext cx="953892" cy="56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26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usta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276872"/>
            <a:ext cx="10753195" cy="1632181"/>
          </a:xfrm>
        </p:spPr>
        <p:txBody>
          <a:bodyPr bIns="140400" anchor="b" anchorCtr="0"/>
          <a:lstStyle>
            <a:lvl1pPr algn="ctr">
              <a:defRPr sz="3200" cap="all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19403" y="3909054"/>
            <a:ext cx="10753195" cy="5757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00" y="6360000"/>
            <a:ext cx="1110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22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erus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719403" y="1700808"/>
            <a:ext cx="10849205" cy="4320480"/>
          </a:xfrm>
        </p:spPr>
        <p:txBody>
          <a:bodyPr/>
          <a:lstStyle>
            <a:lvl1pPr marL="239178" marR="0" indent="-239178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133">
                <a:solidFill>
                  <a:schemeClr val="tx1"/>
                </a:solidFill>
                <a:latin typeface="Georgia"/>
                <a:cs typeface="Georgia"/>
              </a:defRPr>
            </a:lvl1pPr>
            <a:lvl2pPr marL="474121" indent="-234945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67">
                <a:solidFill>
                  <a:schemeClr val="tx1"/>
                </a:solidFill>
                <a:latin typeface="Georgia"/>
                <a:cs typeface="Georgia"/>
              </a:defRPr>
            </a:lvl2pPr>
            <a:lvl3pPr marL="713300" indent="-234945" algn="l" defTabSz="715415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3pPr>
            <a:lvl4pPr marL="958827" indent="-234945" algn="l">
              <a:lnSpc>
                <a:spcPct val="90000"/>
              </a:lnSpc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1"/>
            <a:ext cx="1103445" cy="21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51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Vain otsikko">
    <p:bg>
      <p:bgPr>
        <a:solidFill>
          <a:srgbClr val="DAF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17CED7C0-D88A-4D1E-AD09-2FCF07D1CCE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9351424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17CED7C0-D88A-4D1E-AD09-2FCF07D1CC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23A04188-FFB5-409B-97B8-1544964D6CF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56399325"/>
              </p:ext>
            </p:extLst>
          </p:nvPr>
        </p:nvGraphicFramePr>
        <p:xfrm>
          <a:off x="890944" y="1167656"/>
          <a:ext cx="10462856" cy="50187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462856">
                  <a:extLst>
                    <a:ext uri="{9D8B030D-6E8A-4147-A177-3AD203B41FA5}">
                      <a16:colId xmlns:a16="http://schemas.microsoft.com/office/drawing/2014/main" val="316218904"/>
                    </a:ext>
                  </a:extLst>
                </a:gridCol>
              </a:tblGrid>
              <a:tr h="5018776">
                <a:tc>
                  <a:txBody>
                    <a:bodyPr/>
                    <a:lstStyle/>
                    <a:p>
                      <a:pPr algn="l">
                        <a:tabLst/>
                      </a:pPr>
                      <a:r>
                        <a:rPr lang="fi-FI" sz="1500" b="1" dirty="0"/>
                        <a:t>Tarkoitus  - </a:t>
                      </a:r>
                      <a:r>
                        <a:rPr lang="fi-FI" sz="1500" b="1" dirty="0" err="1"/>
                        <a:t>Purpose</a:t>
                      </a:r>
                      <a:r>
                        <a:rPr lang="fi-FI" sz="1500" b="1" dirty="0"/>
                        <a:t>  Miksi me teemme asioita niin kuin teemme? </a:t>
                      </a:r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r>
                        <a:rPr lang="fi-FI" sz="1200" dirty="0"/>
                        <a:t>Miksi me olemme olemassa?</a:t>
                      </a:r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r>
                        <a:rPr lang="fi-FI" sz="1200" dirty="0"/>
                        <a:t>Miksi me lähtisimme ratkaiseman tätä ongelmaa?</a:t>
                      </a:r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endParaRPr lang="fi-FI" sz="1200" dirty="0"/>
                    </a:p>
                    <a:p>
                      <a:pPr algn="l">
                        <a:tabLst/>
                      </a:pPr>
                      <a:r>
                        <a:rPr lang="fi-FI" sz="1200" dirty="0"/>
                        <a:t>Miksi tuo ongelma on ratkaisemisen arvoinen?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902915"/>
                  </a:ext>
                </a:extLst>
              </a:tr>
            </a:tbl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3060F6E8-2A58-4DA0-9FD5-4BFA28ADA6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57239"/>
          </a:xfrm>
        </p:spPr>
        <p:txBody>
          <a:bodyPr vert="horz" anchor="t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1873415-9DDC-426A-8495-EF61ECEF2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TK01-050 Päättäjätapaaminen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C81D2E-B78E-4A94-9912-2D2CA7F0288C}"/>
              </a:ext>
            </a:extLst>
          </p:cNvPr>
          <p:cNvSpPr/>
          <p:nvPr userDrawn="1"/>
        </p:nvSpPr>
        <p:spPr>
          <a:xfrm>
            <a:off x="989739" y="1845869"/>
            <a:ext cx="9946127" cy="14050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0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754745-6066-4AC2-9692-F54DC1473647}"/>
              </a:ext>
            </a:extLst>
          </p:cNvPr>
          <p:cNvSpPr/>
          <p:nvPr userDrawn="1"/>
        </p:nvSpPr>
        <p:spPr>
          <a:xfrm>
            <a:off x="989739" y="3478197"/>
            <a:ext cx="9946127" cy="1114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DBD90D-D3A8-4799-8132-D0A009952C49}"/>
              </a:ext>
            </a:extLst>
          </p:cNvPr>
          <p:cNvSpPr/>
          <p:nvPr userDrawn="1"/>
        </p:nvSpPr>
        <p:spPr>
          <a:xfrm>
            <a:off x="989739" y="4927372"/>
            <a:ext cx="9946127" cy="1114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000"/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244876B4-DDD1-41DD-AE1B-0C0E67911ED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9740" y="3458133"/>
            <a:ext cx="9946125" cy="111386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900"/>
            </a:lvl2pPr>
            <a:lvl3pPr marL="914377" indent="0">
              <a:buNone/>
              <a:defRPr sz="9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</a:lstStyle>
          <a:p>
            <a:pPr lvl="0"/>
            <a:r>
              <a:rPr lang="en-US" dirty="0" err="1"/>
              <a:t>Kuvaile</a:t>
            </a:r>
            <a:r>
              <a:rPr lang="en-US" dirty="0"/>
              <a:t> </a:t>
            </a:r>
            <a:r>
              <a:rPr lang="en-US" dirty="0" err="1"/>
              <a:t>asiakkaiden</a:t>
            </a:r>
            <a:r>
              <a:rPr lang="en-US" dirty="0"/>
              <a:t>/</a:t>
            </a:r>
            <a:r>
              <a:rPr lang="en-US" dirty="0" err="1"/>
              <a:t>kumppanien</a:t>
            </a:r>
            <a:r>
              <a:rPr lang="en-US" dirty="0"/>
              <a:t>/</a:t>
            </a:r>
            <a:r>
              <a:rPr lang="en-US" dirty="0" err="1"/>
              <a:t>työntekijöiden</a:t>
            </a:r>
            <a:r>
              <a:rPr lang="en-US" dirty="0"/>
              <a:t> </a:t>
            </a:r>
            <a:r>
              <a:rPr lang="en-US" dirty="0" err="1"/>
              <a:t>ongelmaa</a:t>
            </a:r>
            <a:r>
              <a:rPr lang="en-US" dirty="0"/>
              <a:t>/</a:t>
            </a:r>
            <a:r>
              <a:rPr lang="en-US" dirty="0" err="1"/>
              <a:t>haastetta</a:t>
            </a:r>
            <a:r>
              <a:rPr lang="en-US" dirty="0"/>
              <a:t>, jota </a:t>
            </a:r>
            <a:r>
              <a:rPr lang="en-US" dirty="0" err="1"/>
              <a:t>nyt</a:t>
            </a:r>
            <a:r>
              <a:rPr lang="en-US" dirty="0"/>
              <a:t> </a:t>
            </a:r>
            <a:r>
              <a:rPr lang="en-US" dirty="0" err="1"/>
              <a:t>lähdemme</a:t>
            </a:r>
            <a:r>
              <a:rPr lang="en-US" dirty="0"/>
              <a:t> </a:t>
            </a:r>
            <a:r>
              <a:rPr lang="en-US" dirty="0" err="1"/>
              <a:t>ratkaisemaan</a:t>
            </a:r>
            <a:br>
              <a:rPr lang="en-US" dirty="0"/>
            </a:br>
            <a:endParaRPr lang="fi-FI" dirty="0"/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CFA73ACE-B2CC-47D3-B410-D3E7E4651A8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9740" y="4927505"/>
            <a:ext cx="9946125" cy="111386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900"/>
            </a:lvl2pPr>
            <a:lvl3pPr marL="914377" indent="0">
              <a:buNone/>
              <a:defRPr sz="9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</a:lstStyle>
          <a:p>
            <a:pPr lvl="0"/>
            <a:r>
              <a:rPr lang="en-US" dirty="0" err="1"/>
              <a:t>Kerro</a:t>
            </a:r>
            <a:r>
              <a:rPr lang="en-US" dirty="0"/>
              <a:t> </a:t>
            </a:r>
            <a:r>
              <a:rPr lang="en-US" dirty="0" err="1"/>
              <a:t>miksi</a:t>
            </a:r>
            <a:r>
              <a:rPr lang="en-US" dirty="0"/>
              <a:t> </a:t>
            </a:r>
            <a:r>
              <a:rPr lang="en-US" dirty="0" err="1"/>
              <a:t>ongelma</a:t>
            </a:r>
            <a:r>
              <a:rPr lang="en-US" dirty="0"/>
              <a:t> on </a:t>
            </a:r>
            <a:r>
              <a:rPr lang="en-US" dirty="0" err="1"/>
              <a:t>sellainen</a:t>
            </a:r>
            <a:r>
              <a:rPr lang="en-US" dirty="0"/>
              <a:t>, </a:t>
            </a:r>
            <a:r>
              <a:rPr lang="en-US" dirty="0" err="1"/>
              <a:t>että</a:t>
            </a:r>
            <a:r>
              <a:rPr lang="en-US" dirty="0"/>
              <a:t> </a:t>
            </a:r>
            <a:r>
              <a:rPr lang="en-US" dirty="0" err="1"/>
              <a:t>juuri</a:t>
            </a:r>
            <a:r>
              <a:rPr lang="en-US" dirty="0"/>
              <a:t> me </a:t>
            </a:r>
            <a:r>
              <a:rPr lang="en-US" dirty="0" err="1"/>
              <a:t>olisimme</a:t>
            </a:r>
            <a:r>
              <a:rPr lang="en-US" dirty="0"/>
              <a:t> </a:t>
            </a:r>
            <a:r>
              <a:rPr lang="en-US" dirty="0" err="1"/>
              <a:t>parhaat</a:t>
            </a:r>
            <a:r>
              <a:rPr lang="en-US" dirty="0"/>
              <a:t> </a:t>
            </a:r>
            <a:r>
              <a:rPr lang="en-US" dirty="0" err="1"/>
              <a:t>sen</a:t>
            </a:r>
            <a:r>
              <a:rPr lang="en-US" dirty="0"/>
              <a:t> </a:t>
            </a:r>
            <a:r>
              <a:rPr lang="en-US" dirty="0" err="1"/>
              <a:t>ratkaisijat</a:t>
            </a:r>
            <a:br>
              <a:rPr lang="en-US" dirty="0"/>
            </a:br>
            <a:endParaRPr lang="fi-FI" dirty="0"/>
          </a:p>
        </p:txBody>
      </p:sp>
      <p:pic>
        <p:nvPicPr>
          <p:cNvPr id="16" name="Picture 15" descr="SITRA_BLACK.png">
            <a:extLst>
              <a:ext uri="{FF2B5EF4-FFF2-40B4-BE49-F238E27FC236}">
                <a16:creationId xmlns:a16="http://schemas.microsoft.com/office/drawing/2014/main" id="{960583D8-FF22-45B0-9D3A-F89359FFD9C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1"/>
            <a:ext cx="1103445" cy="214724"/>
          </a:xfrm>
          <a:prstGeom prst="rect">
            <a:avLst/>
          </a:prstGeom>
        </p:spPr>
      </p:pic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53B8CAF6-CA8C-4B8E-923E-7C8926D7F2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89739" y="1991459"/>
            <a:ext cx="9946125" cy="111386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900"/>
            </a:lvl2pPr>
            <a:lvl3pPr marL="914377" indent="0">
              <a:buNone/>
              <a:defRPr sz="9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</a:lstStyle>
          <a:p>
            <a:pPr lvl="0"/>
            <a:r>
              <a:rPr lang="fi-FI" dirty="0"/>
              <a:t>Se, mitä ongelmia haluamme ratkaista kertoo miksi olemme olemassa.</a:t>
            </a:r>
          </a:p>
        </p:txBody>
      </p:sp>
    </p:spTree>
    <p:extLst>
      <p:ext uri="{BB962C8B-B14F-4D97-AF65-F5344CB8AC3E}">
        <p14:creationId xmlns:p14="http://schemas.microsoft.com/office/powerpoint/2010/main" val="2942458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80EE0E6-9E0F-E35C-1321-D42B6801D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B8C7AC7-94D3-8462-4D57-9BC335F93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23097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7" r:id="rId2"/>
    <p:sldLayoutId id="2147483679" r:id="rId3"/>
    <p:sldLayoutId id="2147483686" r:id="rId4"/>
    <p:sldLayoutId id="2147483676" r:id="rId5"/>
    <p:sldLayoutId id="2147483685" r:id="rId6"/>
    <p:sldLayoutId id="2147483652" r:id="rId7"/>
    <p:sldLayoutId id="2147483653" r:id="rId8"/>
    <p:sldLayoutId id="2147483655" r:id="rId9"/>
    <p:sldLayoutId id="2147483680" r:id="rId10"/>
    <p:sldLayoutId id="2147483688" r:id="rId11"/>
    <p:sldLayoutId id="2147483689" r:id="rId12"/>
    <p:sldLayoutId id="214748369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jari.salo@tieke.fi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529F29-35F4-69AC-B4EC-30A75ECD7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Ekosysteemin motivaatiotekijät</a:t>
            </a:r>
          </a:p>
        </p:txBody>
      </p:sp>
      <p:sp>
        <p:nvSpPr>
          <p:cNvPr id="19" name="Sisällön paikkamerkki 18">
            <a:extLst>
              <a:ext uri="{FF2B5EF4-FFF2-40B4-BE49-F238E27FC236}">
                <a16:creationId xmlns:a16="http://schemas.microsoft.com/office/drawing/2014/main" id="{694AC8EB-BC9F-5D77-6779-9E6A08531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Digiyritysneuvonnan työkalupakki</a:t>
            </a:r>
          </a:p>
        </p:txBody>
      </p:sp>
    </p:spTree>
    <p:extLst>
      <p:ext uri="{BB962C8B-B14F-4D97-AF65-F5344CB8AC3E}">
        <p14:creationId xmlns:p14="http://schemas.microsoft.com/office/powerpoint/2010/main" val="1325159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E6EB35-913B-4E01-A43A-057082FB4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osa 1 − motivaatio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D190BBB-E559-439F-BA7E-E135EA51938A}"/>
              </a:ext>
            </a:extLst>
          </p:cNvPr>
          <p:cNvSpPr txBox="1">
            <a:spLocks/>
          </p:cNvSpPr>
          <p:nvPr/>
        </p:nvSpPr>
        <p:spPr>
          <a:xfrm>
            <a:off x="2718354" y="4293096"/>
            <a:ext cx="9504097" cy="768085"/>
          </a:xfrm>
          <a:prstGeom prst="rect">
            <a:avLst/>
          </a:prstGeom>
        </p:spPr>
        <p:txBody>
          <a:bodyPr/>
          <a:lstStyle>
            <a:lvl1pPr marL="179388" indent="-179388" algn="l" defTabSz="457200" rtl="0" eaLnBrk="1" latinLnBrk="0" hangingPunct="1">
              <a:spcBef>
                <a:spcPct val="20000"/>
              </a:spcBef>
              <a:buFont typeface="Lucida Grande"/>
              <a:buChar char="-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53657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72072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buNone/>
              <a:defRPr/>
            </a:pPr>
            <a:r>
              <a:rPr lang="fi-FI" sz="2133">
                <a:solidFill>
                  <a:srgbClr val="FFFFFF"/>
                </a:solidFill>
                <a:latin typeface="Georgia"/>
              </a:rPr>
              <a:t>Muodostaa selkeä käsitys yhteisestä tavoitteesta/haasteesta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82DE960-B9E1-4B26-9104-AF104A0028B7}"/>
              </a:ext>
            </a:extLst>
          </p:cNvPr>
          <p:cNvSpPr txBox="1">
            <a:spLocks/>
          </p:cNvSpPr>
          <p:nvPr/>
        </p:nvSpPr>
        <p:spPr>
          <a:xfrm>
            <a:off x="2718354" y="5158879"/>
            <a:ext cx="9504097" cy="766399"/>
          </a:xfrm>
          <a:prstGeom prst="rect">
            <a:avLst/>
          </a:prstGeom>
        </p:spPr>
        <p:txBody>
          <a:bodyPr/>
          <a:lstStyle>
            <a:lvl1pPr marL="179388" indent="-179388" algn="l" defTabSz="457200" rtl="0" eaLnBrk="1" latinLnBrk="0" hangingPunct="1">
              <a:spcBef>
                <a:spcPct val="20000"/>
              </a:spcBef>
              <a:buFont typeface="Lucida Grande"/>
              <a:buChar char="-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53657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72072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i-FI" sz="2133">
                <a:solidFill>
                  <a:schemeClr val="bg1"/>
                </a:solidFill>
              </a:rPr>
              <a:t>Tunnistaa loppukäyttäjän ongelma ja luoda yhteinen arvolupaus loppukäyttäjälle</a:t>
            </a:r>
          </a:p>
        </p:txBody>
      </p:sp>
      <p:sp>
        <p:nvSpPr>
          <p:cNvPr id="8" name="Ellipsi 5">
            <a:extLst>
              <a:ext uri="{FF2B5EF4-FFF2-40B4-BE49-F238E27FC236}">
                <a16:creationId xmlns:a16="http://schemas.microsoft.com/office/drawing/2014/main" id="{39DD8E4D-CFD5-E749-AABF-8527467132E0}"/>
              </a:ext>
            </a:extLst>
          </p:cNvPr>
          <p:cNvSpPr/>
          <p:nvPr/>
        </p:nvSpPr>
        <p:spPr>
          <a:xfrm>
            <a:off x="1835965" y="4261075"/>
            <a:ext cx="719816" cy="697109"/>
          </a:xfrm>
          <a:prstGeom prst="ellipse">
            <a:avLst/>
          </a:prstGeom>
          <a:solidFill>
            <a:srgbClr val="73C92D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400">
                <a:solidFill>
                  <a:srgbClr val="000000"/>
                </a:solidFill>
                <a:latin typeface="Arial Black"/>
              </a:rPr>
              <a:t>1</a:t>
            </a:r>
          </a:p>
        </p:txBody>
      </p:sp>
      <p:sp>
        <p:nvSpPr>
          <p:cNvPr id="9" name="Ellipsi 6">
            <a:extLst>
              <a:ext uri="{FF2B5EF4-FFF2-40B4-BE49-F238E27FC236}">
                <a16:creationId xmlns:a16="http://schemas.microsoft.com/office/drawing/2014/main" id="{71B761A7-5D75-A140-AB8E-302566FBEAC8}"/>
              </a:ext>
            </a:extLst>
          </p:cNvPr>
          <p:cNvSpPr/>
          <p:nvPr/>
        </p:nvSpPr>
        <p:spPr>
          <a:xfrm>
            <a:off x="1835965" y="5158879"/>
            <a:ext cx="719816" cy="697109"/>
          </a:xfrm>
          <a:prstGeom prst="ellipse">
            <a:avLst/>
          </a:prstGeom>
          <a:solidFill>
            <a:srgbClr val="73C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400">
                <a:solidFill>
                  <a:srgbClr val="000000"/>
                </a:solidFill>
                <a:latin typeface="Arial Black"/>
              </a:rPr>
              <a:t>2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5857BE2-606C-4F75-8586-03D7FDAC743F}"/>
              </a:ext>
            </a:extLst>
          </p:cNvPr>
          <p:cNvSpPr txBox="1">
            <a:spLocks/>
          </p:cNvSpPr>
          <p:nvPr/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38967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77934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16901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5586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948358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338029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727701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117372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GB" sz="667" dirty="0">
                <a:solidFill>
                  <a:schemeClr val="tx2"/>
                </a:solidFill>
              </a:rPr>
              <a:t>NT00-203 </a:t>
            </a:r>
            <a:r>
              <a:rPr lang="en-GB" sz="667" dirty="0" err="1">
                <a:solidFill>
                  <a:schemeClr val="tx2"/>
                </a:solidFill>
              </a:rPr>
              <a:t>Erityisasiantuntija</a:t>
            </a:r>
            <a:r>
              <a:rPr lang="en-GB" sz="667" dirty="0">
                <a:solidFill>
                  <a:schemeClr val="tx2"/>
                </a:solidFill>
              </a:rPr>
              <a:t> </a:t>
            </a:r>
            <a:r>
              <a:rPr lang="en-GB" sz="667" dirty="0" err="1">
                <a:solidFill>
                  <a:schemeClr val="tx2"/>
                </a:solidFill>
              </a:rPr>
              <a:t>Ekosysteemimuotoilu</a:t>
            </a:r>
            <a:endParaRPr lang="en-GB" sz="667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649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0EBCC44-C1E9-4180-B593-E715BA5E5B8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0EBCC44-C1E9-4180-B593-E715BA5E5B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C9B057C-BCB1-4A9A-AF86-20FCFEECB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fi-FI"/>
              <a:t>Aloitetaan vastauksella kysymykseen ”Miksi?”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DF4A49-4C6A-4A7F-8A75-0B451510A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>
                <a:effectLst/>
                <a:latin typeface="+mn-lt"/>
              </a:rPr>
              <a:t>Ekosysteemin tarkoitus on lyhyt kuvaus, josta löytyy vastaus kysymykseen: Miksi ekosysteemi on olemassa? </a:t>
            </a:r>
          </a:p>
          <a:p>
            <a:r>
              <a:rPr lang="fi-FI" dirty="0">
                <a:latin typeface="+mn-lt"/>
              </a:rPr>
              <a:t>Tarkoituksen määrittäminen </a:t>
            </a:r>
            <a:r>
              <a:rPr lang="fi-FI" b="1" dirty="0">
                <a:latin typeface="+mn-lt"/>
              </a:rPr>
              <a:t>yhdessä </a:t>
            </a:r>
            <a:r>
              <a:rPr lang="fi-FI" dirty="0">
                <a:latin typeface="+mn-lt"/>
              </a:rPr>
              <a:t> ekosysteemikumppanien kanssa aivan prosessin aluksi on äärimmäisen tärkeä ensimmäinen tehtävä.</a:t>
            </a:r>
          </a:p>
          <a:p>
            <a:r>
              <a:rPr lang="fi-FI" dirty="0">
                <a:latin typeface="+mn-lt"/>
              </a:rPr>
              <a:t>Tarkoitusta</a:t>
            </a:r>
            <a:r>
              <a:rPr lang="fi-FI" dirty="0">
                <a:effectLst/>
                <a:latin typeface="+mn-lt"/>
              </a:rPr>
              <a:t> vasten voidaan peilata kaikkia seuraavia ekosysteemin muodostamisvaiheen aikana esille nousevia kysymyksiä.</a:t>
            </a:r>
          </a:p>
          <a:p>
            <a:r>
              <a:rPr lang="fi-FI" dirty="0">
                <a:effectLst/>
                <a:latin typeface="+mn-lt"/>
              </a:rPr>
              <a:t>Yksilötasolla ekosysteemin tarkoitus on toimia työkaluna motivaation ja sitoutumisen luomiseksi, jotta yleinen ekosysteemi kehittyy ja sen toiminta edistyy</a:t>
            </a:r>
          </a:p>
          <a:p>
            <a:r>
              <a:rPr lang="fi-FI" dirty="0">
                <a:effectLst/>
                <a:latin typeface="+mn-lt"/>
              </a:rPr>
              <a:t>Hyvin määritelty tarkoitus on tehokas työkalu parhaiden kumppanien löytämiseen ja parhaiden ihmisten houkuttelemiseen. Parhaat kumppanit ja ihmiset ovat niitä,  jotka ovat sitoutuneet tekemään yhteistyötä. </a:t>
            </a:r>
            <a:endParaRPr lang="fi-FI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1582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5CA2B77-F9D1-4474-BD88-CAD846EA891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5CA2B77-F9D1-4474-BD88-CAD846EA89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B0AA1941-CA8F-4979-BAE1-02E09F5C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fi-FI"/>
              <a:t>Tunnistettu liiketoimintahaaste, johon tarvitaan ekosysteemiä / kumppaneita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047683D-E413-40A0-A377-D7C699FCF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402" y="157296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/>
              <a:t>Tunnistettu haaste on:</a:t>
            </a:r>
          </a:p>
          <a:p>
            <a:pPr marL="0" indent="0">
              <a:buNone/>
            </a:pPr>
            <a:r>
              <a:rPr lang="fi-FI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A906CD-CF06-A742-9398-273BCA7CC472}"/>
              </a:ext>
            </a:extLst>
          </p:cNvPr>
          <p:cNvSpPr/>
          <p:nvPr/>
        </p:nvSpPr>
        <p:spPr>
          <a:xfrm>
            <a:off x="719402" y="1988840"/>
            <a:ext cx="8953987" cy="4171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80990" indent="-380990">
              <a:buFont typeface="Arial" panose="020B0604020202020204" pitchFamily="34" charset="0"/>
              <a:buChar char="•"/>
            </a:pPr>
            <a:endParaRPr lang="en-FI" sz="1867">
              <a:solidFill>
                <a:schemeClr val="tx1"/>
              </a:solidFill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C064267-2F61-4054-BC2F-167BF069E773}"/>
              </a:ext>
            </a:extLst>
          </p:cNvPr>
          <p:cNvSpPr txBox="1">
            <a:spLocks/>
          </p:cNvSpPr>
          <p:nvPr/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38967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77934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16901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5586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948358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338029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727701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117372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GB" sz="667" dirty="0">
                <a:solidFill>
                  <a:schemeClr val="tx2"/>
                </a:solidFill>
              </a:rPr>
              <a:t>NT00-203 </a:t>
            </a:r>
            <a:r>
              <a:rPr lang="en-GB" sz="667" dirty="0" err="1">
                <a:solidFill>
                  <a:schemeClr val="tx2"/>
                </a:solidFill>
              </a:rPr>
              <a:t>Erityisasiantuntija</a:t>
            </a:r>
            <a:r>
              <a:rPr lang="en-GB" sz="667" dirty="0">
                <a:solidFill>
                  <a:schemeClr val="tx2"/>
                </a:solidFill>
              </a:rPr>
              <a:t> </a:t>
            </a:r>
            <a:r>
              <a:rPr lang="en-GB" sz="667" dirty="0" err="1">
                <a:solidFill>
                  <a:schemeClr val="tx2"/>
                </a:solidFill>
              </a:rPr>
              <a:t>Ekosysteemimuotoilu</a:t>
            </a:r>
            <a:endParaRPr lang="en-GB" sz="667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847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FC5D06-72F5-464A-9E9A-592F775B0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Loppukäyttäjän ongelma</a:t>
            </a:r>
          </a:p>
        </p:txBody>
      </p:sp>
      <p:graphicFrame>
        <p:nvGraphicFramePr>
          <p:cNvPr id="21" name="Taulukko 5">
            <a:extLst>
              <a:ext uri="{FF2B5EF4-FFF2-40B4-BE49-F238E27FC236}">
                <a16:creationId xmlns:a16="http://schemas.microsoft.com/office/drawing/2014/main" id="{B6426F7A-0100-9E4E-AEF9-40312781B0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253515"/>
              </p:ext>
            </p:extLst>
          </p:nvPr>
        </p:nvGraphicFramePr>
        <p:xfrm>
          <a:off x="1866245" y="4481368"/>
          <a:ext cx="2488461" cy="146670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88461">
                  <a:extLst>
                    <a:ext uri="{9D8B030D-6E8A-4147-A177-3AD203B41FA5}">
                      <a16:colId xmlns:a16="http://schemas.microsoft.com/office/drawing/2014/main" val="484064618"/>
                    </a:ext>
                  </a:extLst>
                </a:gridCol>
              </a:tblGrid>
              <a:tr h="347020">
                <a:tc>
                  <a:txBody>
                    <a:bodyPr/>
                    <a:lstStyle/>
                    <a:p>
                      <a:r>
                        <a:rPr lang="fi-FI" sz="1300" noProof="0"/>
                        <a:t>Loppukäyttäjät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3C9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325240"/>
                  </a:ext>
                </a:extLst>
              </a:tr>
              <a:tr h="1119688">
                <a:tc>
                  <a:txBody>
                    <a:bodyPr/>
                    <a:lstStyle/>
                    <a:p>
                      <a:r>
                        <a:rPr lang="fi-FI" sz="1300" noProof="0">
                          <a:solidFill>
                            <a:schemeClr val="tx1"/>
                          </a:solidFill>
                        </a:rPr>
                        <a:t>Toimijat ja yksilöt, jotka ovat kiinnostuneita käyttämään palveluita ja hyödyntämään ekosysteemin luomaa arvoa.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584384"/>
                  </a:ext>
                </a:extLst>
              </a:tr>
            </a:tbl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id="{86850136-D6C3-EA48-AEC6-D28B8298B9B3}"/>
              </a:ext>
            </a:extLst>
          </p:cNvPr>
          <p:cNvGrpSpPr/>
          <p:nvPr/>
        </p:nvGrpSpPr>
        <p:grpSpPr>
          <a:xfrm>
            <a:off x="4420320" y="1648829"/>
            <a:ext cx="3917704" cy="4299247"/>
            <a:chOff x="1528660" y="1366498"/>
            <a:chExt cx="2938278" cy="3224435"/>
          </a:xfrm>
        </p:grpSpPr>
        <p:sp>
          <p:nvSpPr>
            <p:cNvPr id="23" name="Ellipsi 3">
              <a:extLst>
                <a:ext uri="{FF2B5EF4-FFF2-40B4-BE49-F238E27FC236}">
                  <a16:creationId xmlns:a16="http://schemas.microsoft.com/office/drawing/2014/main" id="{BE37E3E2-5E60-AF4B-BA8E-6CDFEDCF348B}"/>
                </a:ext>
              </a:extLst>
            </p:cNvPr>
            <p:cNvSpPr/>
            <p:nvPr/>
          </p:nvSpPr>
          <p:spPr>
            <a:xfrm>
              <a:off x="1528660" y="1652655"/>
              <a:ext cx="2938278" cy="2938278"/>
            </a:xfrm>
            <a:prstGeom prst="ellipse">
              <a:avLst/>
            </a:prstGeom>
            <a:ln w="28575">
              <a:solidFill>
                <a:srgbClr val="73C92D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2133"/>
            </a:p>
          </p:txBody>
        </p:sp>
        <p:sp>
          <p:nvSpPr>
            <p:cNvPr id="24" name="Tekstiruutu 4">
              <a:extLst>
                <a:ext uri="{FF2B5EF4-FFF2-40B4-BE49-F238E27FC236}">
                  <a16:creationId xmlns:a16="http://schemas.microsoft.com/office/drawing/2014/main" id="{08177729-E710-3F4B-ADF3-E8F0B31C18B5}"/>
                </a:ext>
              </a:extLst>
            </p:cNvPr>
            <p:cNvSpPr txBox="1"/>
            <p:nvPr/>
          </p:nvSpPr>
          <p:spPr>
            <a:xfrm>
              <a:off x="2133703" y="1366498"/>
              <a:ext cx="1728192" cy="2461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i-FI" sz="2133"/>
                <a:t>Ongelma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2A7BEF7-69EF-1847-AB29-9B3BD6E27B45}"/>
              </a:ext>
            </a:extLst>
          </p:cNvPr>
          <p:cNvGrpSpPr/>
          <p:nvPr/>
        </p:nvGrpSpPr>
        <p:grpSpPr>
          <a:xfrm>
            <a:off x="1866244" y="1648829"/>
            <a:ext cx="2488463" cy="1268621"/>
            <a:chOff x="122467" y="1332252"/>
            <a:chExt cx="1866347" cy="95146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A88A0A1-34F2-CA4B-A3A1-59D347E95E1B}"/>
                </a:ext>
              </a:extLst>
            </p:cNvPr>
            <p:cNvSpPr/>
            <p:nvPr/>
          </p:nvSpPr>
          <p:spPr>
            <a:xfrm>
              <a:off x="122468" y="1647709"/>
              <a:ext cx="1866346" cy="63600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73C92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sz="2400">
                <a:solidFill>
                  <a:schemeClr val="tx1"/>
                </a:solidFill>
              </a:endParaRPr>
            </a:p>
          </p:txBody>
        </p:sp>
        <p:sp>
          <p:nvSpPr>
            <p:cNvPr id="27" name="Tekstiruutu 4">
              <a:extLst>
                <a:ext uri="{FF2B5EF4-FFF2-40B4-BE49-F238E27FC236}">
                  <a16:creationId xmlns:a16="http://schemas.microsoft.com/office/drawing/2014/main" id="{F05D5DA2-4F83-F64E-81C8-40E3DCAB4F98}"/>
                </a:ext>
              </a:extLst>
            </p:cNvPr>
            <p:cNvSpPr txBox="1"/>
            <p:nvPr/>
          </p:nvSpPr>
          <p:spPr>
            <a:xfrm>
              <a:off x="122467" y="1332252"/>
              <a:ext cx="1728192" cy="2461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i-FI" sz="2133"/>
                <a:t>Loppukäyttäjä</a:t>
              </a:r>
            </a:p>
          </p:txBody>
        </p:sp>
      </p:grp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93DF7F7-71BC-4A73-80CC-444915321337}"/>
              </a:ext>
            </a:extLst>
          </p:cNvPr>
          <p:cNvSpPr txBox="1">
            <a:spLocks/>
          </p:cNvSpPr>
          <p:nvPr/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38967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77934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16901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5586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948358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338029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727701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117372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GB" sz="667" dirty="0">
                <a:solidFill>
                  <a:schemeClr val="tx2"/>
                </a:solidFill>
              </a:rPr>
              <a:t>NT00-203 </a:t>
            </a:r>
            <a:r>
              <a:rPr lang="en-GB" sz="667" dirty="0" err="1">
                <a:solidFill>
                  <a:schemeClr val="tx2"/>
                </a:solidFill>
              </a:rPr>
              <a:t>Erityisasiantuntija</a:t>
            </a:r>
            <a:r>
              <a:rPr lang="en-GB" sz="667" dirty="0">
                <a:solidFill>
                  <a:schemeClr val="tx2"/>
                </a:solidFill>
              </a:rPr>
              <a:t> </a:t>
            </a:r>
            <a:r>
              <a:rPr lang="en-GB" sz="667" dirty="0" err="1">
                <a:solidFill>
                  <a:schemeClr val="tx2"/>
                </a:solidFill>
              </a:rPr>
              <a:t>Ekosysteemimuotoilu</a:t>
            </a:r>
            <a:endParaRPr lang="en-GB" sz="667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907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36E5475E-DD1B-4691-95EF-810DABB65CF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36E5475E-DD1B-4691-95EF-810DABB65C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B0AA1941-CA8F-4979-BAE1-02E09F5C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 fontScale="90000"/>
          </a:bodyPr>
          <a:lstStyle/>
          <a:p>
            <a:r>
              <a:rPr lang="fi-FI" dirty="0"/>
              <a:t>Yhteinen ekosysteemin haaste eli miten yrityksen haaste kommunikoidaan sen jäsenille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047683D-E413-40A0-A377-D7C699FCF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b="1"/>
              <a:t>Yhteinen haasteemme on:</a:t>
            </a:r>
          </a:p>
          <a:p>
            <a:pPr marL="0" indent="0">
              <a:buNone/>
            </a:pPr>
            <a:r>
              <a:rPr lang="fi-FI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A906CD-CF06-A742-9398-273BCA7CC472}"/>
              </a:ext>
            </a:extLst>
          </p:cNvPr>
          <p:cNvSpPr/>
          <p:nvPr/>
        </p:nvSpPr>
        <p:spPr>
          <a:xfrm>
            <a:off x="719402" y="2370221"/>
            <a:ext cx="9002114" cy="38067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80990" indent="-380990">
              <a:buFont typeface="Arial" panose="020B0604020202020204" pitchFamily="34" charset="0"/>
              <a:buChar char="•"/>
            </a:pPr>
            <a:endParaRPr lang="en-FI" sz="1867">
              <a:solidFill>
                <a:schemeClr val="tx1"/>
              </a:solidFill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13FB082-6C85-4C26-8333-2EF0DA2D0213}"/>
              </a:ext>
            </a:extLst>
          </p:cNvPr>
          <p:cNvSpPr txBox="1">
            <a:spLocks/>
          </p:cNvSpPr>
          <p:nvPr/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38967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77934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16901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5586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948358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338029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727701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117372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GB" sz="667" dirty="0">
                <a:solidFill>
                  <a:schemeClr val="tx2"/>
                </a:solidFill>
              </a:rPr>
              <a:t>NT00-203 </a:t>
            </a:r>
            <a:r>
              <a:rPr lang="en-GB" sz="667" dirty="0" err="1">
                <a:solidFill>
                  <a:schemeClr val="tx2"/>
                </a:solidFill>
              </a:rPr>
              <a:t>Erityisasiantuntija</a:t>
            </a:r>
            <a:r>
              <a:rPr lang="en-GB" sz="667" dirty="0">
                <a:solidFill>
                  <a:schemeClr val="tx2"/>
                </a:solidFill>
              </a:rPr>
              <a:t> </a:t>
            </a:r>
            <a:r>
              <a:rPr lang="en-GB" sz="667" dirty="0" err="1">
                <a:solidFill>
                  <a:schemeClr val="tx2"/>
                </a:solidFill>
              </a:rPr>
              <a:t>Ekosysteemimuotoilu</a:t>
            </a:r>
            <a:endParaRPr lang="en-GB" sz="667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712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FC5D06-72F5-464A-9E9A-592F775B0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Loppukäyttäjän arvolupaus</a:t>
            </a:r>
          </a:p>
        </p:txBody>
      </p:sp>
      <p:pic>
        <p:nvPicPr>
          <p:cNvPr id="8" name="Picture 7" descr="A person standing next to each other&#10;&#10;Description automatically generated">
            <a:extLst>
              <a:ext uri="{FF2B5EF4-FFF2-40B4-BE49-F238E27FC236}">
                <a16:creationId xmlns:a16="http://schemas.microsoft.com/office/drawing/2014/main" id="{F13D8EEA-59CE-439F-9E55-448FB82CCC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95"/>
          <a:stretch/>
        </p:blipFill>
        <p:spPr>
          <a:xfrm>
            <a:off x="7440150" y="740701"/>
            <a:ext cx="4481029" cy="61172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6E9C8F-A915-4678-93DC-0389EA4DDDE8}"/>
              </a:ext>
            </a:extLst>
          </p:cNvPr>
          <p:cNvSpPr txBox="1"/>
          <p:nvPr/>
        </p:nvSpPr>
        <p:spPr>
          <a:xfrm>
            <a:off x="8400256" y="1561150"/>
            <a:ext cx="2592288" cy="398008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fi-FI" sz="2133"/>
              <a:t>Arvolupaus:</a:t>
            </a:r>
          </a:p>
        </p:txBody>
      </p:sp>
      <p:graphicFrame>
        <p:nvGraphicFramePr>
          <p:cNvPr id="14" name="Taulukko 5">
            <a:extLst>
              <a:ext uri="{FF2B5EF4-FFF2-40B4-BE49-F238E27FC236}">
                <a16:creationId xmlns:a16="http://schemas.microsoft.com/office/drawing/2014/main" id="{B9318F4B-5EF2-444C-A886-849671971420}"/>
              </a:ext>
            </a:extLst>
          </p:cNvPr>
          <p:cNvGraphicFramePr>
            <a:graphicFrameLocks noGrp="1"/>
          </p:cNvGraphicFramePr>
          <p:nvPr/>
        </p:nvGraphicFramePr>
        <p:xfrm>
          <a:off x="711214" y="4682034"/>
          <a:ext cx="2488461" cy="146670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88461">
                  <a:extLst>
                    <a:ext uri="{9D8B030D-6E8A-4147-A177-3AD203B41FA5}">
                      <a16:colId xmlns:a16="http://schemas.microsoft.com/office/drawing/2014/main" val="484064618"/>
                    </a:ext>
                  </a:extLst>
                </a:gridCol>
              </a:tblGrid>
              <a:tr h="347020">
                <a:tc>
                  <a:txBody>
                    <a:bodyPr/>
                    <a:lstStyle/>
                    <a:p>
                      <a:r>
                        <a:rPr lang="fi-FI" sz="1300" noProof="0"/>
                        <a:t>Loppukäyttäjät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3C9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325240"/>
                  </a:ext>
                </a:extLst>
              </a:tr>
              <a:tr h="1119688">
                <a:tc>
                  <a:txBody>
                    <a:bodyPr/>
                    <a:lstStyle/>
                    <a:p>
                      <a:r>
                        <a:rPr lang="fi-FI" sz="1300" noProof="0">
                          <a:solidFill>
                            <a:schemeClr val="tx1"/>
                          </a:solidFill>
                        </a:rPr>
                        <a:t>Toimijat ja yksilöt, jotka ovat kiinnostuneita käyttämään palveluita ja hyödyntämään ekosysteemin luomaa arvoa.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584384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20FE70DE-BD67-45FD-A3E3-264A5B84ACFE}"/>
              </a:ext>
            </a:extLst>
          </p:cNvPr>
          <p:cNvGrpSpPr/>
          <p:nvPr/>
        </p:nvGrpSpPr>
        <p:grpSpPr>
          <a:xfrm>
            <a:off x="3299473" y="1849495"/>
            <a:ext cx="3917704" cy="4299247"/>
            <a:chOff x="1528660" y="1366498"/>
            <a:chExt cx="2938278" cy="3224435"/>
          </a:xfrm>
        </p:grpSpPr>
        <p:sp>
          <p:nvSpPr>
            <p:cNvPr id="18" name="Ellipsi 3">
              <a:extLst>
                <a:ext uri="{FF2B5EF4-FFF2-40B4-BE49-F238E27FC236}">
                  <a16:creationId xmlns:a16="http://schemas.microsoft.com/office/drawing/2014/main" id="{A2829513-2BDE-4882-8C29-2E5F093161DE}"/>
                </a:ext>
              </a:extLst>
            </p:cNvPr>
            <p:cNvSpPr/>
            <p:nvPr/>
          </p:nvSpPr>
          <p:spPr>
            <a:xfrm>
              <a:off x="1528660" y="1652655"/>
              <a:ext cx="2938278" cy="2938278"/>
            </a:xfrm>
            <a:prstGeom prst="ellipse">
              <a:avLst/>
            </a:prstGeom>
            <a:ln w="28575">
              <a:solidFill>
                <a:srgbClr val="73C92D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2133"/>
            </a:p>
          </p:txBody>
        </p:sp>
        <p:sp>
          <p:nvSpPr>
            <p:cNvPr id="19" name="Tekstiruutu 4">
              <a:extLst>
                <a:ext uri="{FF2B5EF4-FFF2-40B4-BE49-F238E27FC236}">
                  <a16:creationId xmlns:a16="http://schemas.microsoft.com/office/drawing/2014/main" id="{618659BF-9596-4800-B13D-4264395904B2}"/>
                </a:ext>
              </a:extLst>
            </p:cNvPr>
            <p:cNvSpPr txBox="1"/>
            <p:nvPr/>
          </p:nvSpPr>
          <p:spPr>
            <a:xfrm>
              <a:off x="2133703" y="1366498"/>
              <a:ext cx="1728192" cy="2461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i-FI" sz="2133"/>
                <a:t>Ongelma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1F7AF8-7BBA-4C5F-8022-3EFEF47DA497}"/>
              </a:ext>
            </a:extLst>
          </p:cNvPr>
          <p:cNvGrpSpPr/>
          <p:nvPr/>
        </p:nvGrpSpPr>
        <p:grpSpPr>
          <a:xfrm>
            <a:off x="711213" y="1849495"/>
            <a:ext cx="2488463" cy="1268621"/>
            <a:chOff x="122467" y="1332252"/>
            <a:chExt cx="1866347" cy="95146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6EECE17-36EC-4034-82E4-E0EC4C7A3BF1}"/>
                </a:ext>
              </a:extLst>
            </p:cNvPr>
            <p:cNvSpPr/>
            <p:nvPr/>
          </p:nvSpPr>
          <p:spPr>
            <a:xfrm>
              <a:off x="122468" y="1647709"/>
              <a:ext cx="1866346" cy="63600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73C92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sz="2400">
                <a:solidFill>
                  <a:schemeClr val="tx1"/>
                </a:solidFill>
              </a:endParaRPr>
            </a:p>
          </p:txBody>
        </p:sp>
        <p:sp>
          <p:nvSpPr>
            <p:cNvPr id="22" name="Tekstiruutu 4">
              <a:extLst>
                <a:ext uri="{FF2B5EF4-FFF2-40B4-BE49-F238E27FC236}">
                  <a16:creationId xmlns:a16="http://schemas.microsoft.com/office/drawing/2014/main" id="{A359B280-4BA6-449B-824B-A5AB9B221FB7}"/>
                </a:ext>
              </a:extLst>
            </p:cNvPr>
            <p:cNvSpPr txBox="1"/>
            <p:nvPr/>
          </p:nvSpPr>
          <p:spPr>
            <a:xfrm>
              <a:off x="122467" y="1332252"/>
              <a:ext cx="1728192" cy="2461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i-FI" sz="2133"/>
                <a:t>Loppukäyttäjä</a:t>
              </a:r>
            </a:p>
          </p:txBody>
        </p:sp>
      </p:grp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936B38D-87D7-46E8-947B-312E7A5B7EB4}"/>
              </a:ext>
            </a:extLst>
          </p:cNvPr>
          <p:cNvSpPr txBox="1">
            <a:spLocks/>
          </p:cNvSpPr>
          <p:nvPr/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38967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77934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16901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5586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948358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338029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727701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117372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GB" sz="667" dirty="0">
                <a:solidFill>
                  <a:schemeClr val="tx2"/>
                </a:solidFill>
              </a:rPr>
              <a:t>NT00-203 </a:t>
            </a:r>
            <a:r>
              <a:rPr lang="en-GB" sz="667" dirty="0" err="1">
                <a:solidFill>
                  <a:schemeClr val="tx2"/>
                </a:solidFill>
              </a:rPr>
              <a:t>Erityisasiantuntija</a:t>
            </a:r>
            <a:r>
              <a:rPr lang="en-GB" sz="667" dirty="0">
                <a:solidFill>
                  <a:schemeClr val="tx2"/>
                </a:solidFill>
              </a:rPr>
              <a:t> </a:t>
            </a:r>
            <a:r>
              <a:rPr lang="en-GB" sz="667" dirty="0" err="1">
                <a:solidFill>
                  <a:schemeClr val="tx2"/>
                </a:solidFill>
              </a:rPr>
              <a:t>Ekosysteemimuotoilu</a:t>
            </a:r>
            <a:endParaRPr lang="en-GB" sz="667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893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0D785DDC-F28D-40E8-BBFB-49A7A4671D6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0D785DDC-F28D-40E8-BBFB-49A7A4671D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B0AA1941-CA8F-4979-BAE1-02E09F5C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fi-FI" dirty="0"/>
              <a:t>Ekosysteemin visio ja tavoitteet</a:t>
            </a:r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41E35C14-D70C-8049-B242-B8C5BC3E8D9F}"/>
              </a:ext>
            </a:extLst>
          </p:cNvPr>
          <p:cNvSpPr txBox="1">
            <a:spLocks/>
          </p:cNvSpPr>
          <p:nvPr/>
        </p:nvSpPr>
        <p:spPr>
          <a:xfrm>
            <a:off x="719403" y="1700808"/>
            <a:ext cx="9840000" cy="288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5600" indent="-176213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4988" indent="-176213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62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2133" b="1"/>
              <a:t>Ekosysteemin visio ja sen tuottama arvo:</a:t>
            </a:r>
          </a:p>
          <a:p>
            <a:pPr marL="0" indent="0">
              <a:buNone/>
            </a:pPr>
            <a:r>
              <a:rPr lang="fi-FI" sz="2133"/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A51C7A-674F-3042-AC44-DBF4E2D583A3}"/>
              </a:ext>
            </a:extLst>
          </p:cNvPr>
          <p:cNvSpPr/>
          <p:nvPr/>
        </p:nvSpPr>
        <p:spPr>
          <a:xfrm>
            <a:off x="719402" y="1988840"/>
            <a:ext cx="9889100" cy="18242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80990" indent="-380990">
              <a:buFont typeface="Arial" panose="020B0604020202020204" pitchFamily="34" charset="0"/>
              <a:buChar char="•"/>
            </a:pPr>
            <a:endParaRPr lang="en-FI" sz="1867">
              <a:solidFill>
                <a:schemeClr val="tx1"/>
              </a:solidFill>
            </a:endParaRPr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3A8DDA1E-9933-AD45-8614-A0766FE198DC}"/>
              </a:ext>
            </a:extLst>
          </p:cNvPr>
          <p:cNvSpPr txBox="1">
            <a:spLocks/>
          </p:cNvSpPr>
          <p:nvPr/>
        </p:nvSpPr>
        <p:spPr>
          <a:xfrm>
            <a:off x="719403" y="4005064"/>
            <a:ext cx="9840000" cy="288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5600" indent="-176213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4988" indent="-176213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62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2133" b="1"/>
              <a:t>Ekosysteemin tavoitteet:</a:t>
            </a:r>
          </a:p>
          <a:p>
            <a:pPr marL="0" indent="0">
              <a:buNone/>
            </a:pPr>
            <a:endParaRPr lang="fi-FI" sz="2133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EA57FC-6FB2-B54A-9AC4-FA1DE216870E}"/>
              </a:ext>
            </a:extLst>
          </p:cNvPr>
          <p:cNvSpPr/>
          <p:nvPr/>
        </p:nvSpPr>
        <p:spPr>
          <a:xfrm>
            <a:off x="719402" y="4293096"/>
            <a:ext cx="9889100" cy="19202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80990" indent="-380990">
              <a:buFont typeface="Arial" panose="020B0604020202020204" pitchFamily="34" charset="0"/>
              <a:buChar char="•"/>
            </a:pPr>
            <a:endParaRPr lang="en-FI" sz="1867">
              <a:solidFill>
                <a:schemeClr val="tx1"/>
              </a:solidFill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A25A415-080D-44A1-9345-FA0016F6E9F1}"/>
              </a:ext>
            </a:extLst>
          </p:cNvPr>
          <p:cNvSpPr txBox="1">
            <a:spLocks/>
          </p:cNvSpPr>
          <p:nvPr/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38967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77934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16901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5586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948358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338029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727701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117372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GB" sz="667" dirty="0">
                <a:solidFill>
                  <a:schemeClr val="tx2"/>
                </a:solidFill>
              </a:rPr>
              <a:t>NT00-203 </a:t>
            </a:r>
            <a:r>
              <a:rPr lang="en-GB" sz="667" dirty="0" err="1">
                <a:solidFill>
                  <a:schemeClr val="tx2"/>
                </a:solidFill>
              </a:rPr>
              <a:t>Erityisasiantuntija</a:t>
            </a:r>
            <a:r>
              <a:rPr lang="en-GB" sz="667" dirty="0">
                <a:solidFill>
                  <a:schemeClr val="tx2"/>
                </a:solidFill>
              </a:rPr>
              <a:t> </a:t>
            </a:r>
            <a:r>
              <a:rPr lang="en-GB" sz="667" dirty="0" err="1">
                <a:solidFill>
                  <a:schemeClr val="tx2"/>
                </a:solidFill>
              </a:rPr>
              <a:t>Ekosysteemimuotoilu</a:t>
            </a:r>
            <a:endParaRPr lang="en-GB" sz="667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98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3B32A58-2E37-4E53-9D58-C7D27FDAD80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3B32A58-2E37-4E53-9D58-C7D27FDAD8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B0AA1941-CA8F-4979-BAE1-02E09F5C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fi-FI"/>
              <a:t>Motivaatio osallistua ekosysteemiin ja tunnistetut haasteet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047683D-E413-40A0-A377-D7C699FCF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402" y="1690688"/>
            <a:ext cx="9363063" cy="4048375"/>
          </a:xfrm>
        </p:spPr>
        <p:txBody>
          <a:bodyPr/>
          <a:lstStyle/>
          <a:p>
            <a:endParaRPr lang="fi-FI"/>
          </a:p>
          <a:p>
            <a:endParaRPr lang="fi-FI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8C5180-BC8A-7944-A9CA-81CB8D0E00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875286"/>
              </p:ext>
            </p:extLst>
          </p:nvPr>
        </p:nvGraphicFramePr>
        <p:xfrm>
          <a:off x="719402" y="1700808"/>
          <a:ext cx="9363063" cy="4038255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3121021">
                  <a:extLst>
                    <a:ext uri="{9D8B030D-6E8A-4147-A177-3AD203B41FA5}">
                      <a16:colId xmlns:a16="http://schemas.microsoft.com/office/drawing/2014/main" val="2327639607"/>
                    </a:ext>
                  </a:extLst>
                </a:gridCol>
                <a:gridCol w="3121021">
                  <a:extLst>
                    <a:ext uri="{9D8B030D-6E8A-4147-A177-3AD203B41FA5}">
                      <a16:colId xmlns:a16="http://schemas.microsoft.com/office/drawing/2014/main" val="1784462025"/>
                    </a:ext>
                  </a:extLst>
                </a:gridCol>
                <a:gridCol w="3121021">
                  <a:extLst>
                    <a:ext uri="{9D8B030D-6E8A-4147-A177-3AD203B41FA5}">
                      <a16:colId xmlns:a16="http://schemas.microsoft.com/office/drawing/2014/main" val="2847346668"/>
                    </a:ext>
                  </a:extLst>
                </a:gridCol>
              </a:tblGrid>
              <a:tr h="448695">
                <a:tc>
                  <a:txBody>
                    <a:bodyPr/>
                    <a:lstStyle/>
                    <a:p>
                      <a:r>
                        <a:rPr lang="en-FI" sz="2100"/>
                        <a:t>Osallistuja</a:t>
                      </a:r>
                    </a:p>
                  </a:txBody>
                  <a:tcPr marL="121920" marR="121920" marT="60960" marB="6096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FI" sz="2100"/>
                        <a:t>Motivaatio</a:t>
                      </a:r>
                    </a:p>
                  </a:txBody>
                  <a:tcPr marL="121920" marR="121920" marT="60960" marB="6096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FI" sz="2100"/>
                        <a:t>Tunnistettu haaste</a:t>
                      </a:r>
                    </a:p>
                  </a:txBody>
                  <a:tcPr marL="121920" marR="121920" marT="60960" marB="6096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4144646"/>
                  </a:ext>
                </a:extLst>
              </a:tr>
              <a:tr h="448695"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695146"/>
                  </a:ext>
                </a:extLst>
              </a:tr>
              <a:tr h="448695"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001990"/>
                  </a:ext>
                </a:extLst>
              </a:tr>
              <a:tr h="448695"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46446"/>
                  </a:ext>
                </a:extLst>
              </a:tr>
              <a:tr h="448695"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600886"/>
                  </a:ext>
                </a:extLst>
              </a:tr>
              <a:tr h="448695"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191121"/>
                  </a:ext>
                </a:extLst>
              </a:tr>
              <a:tr h="448695"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640854"/>
                  </a:ext>
                </a:extLst>
              </a:tr>
              <a:tr h="448695"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267198"/>
                  </a:ext>
                </a:extLst>
              </a:tr>
              <a:tr h="448695"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6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87488"/>
                  </a:ext>
                </a:extLst>
              </a:tr>
            </a:tbl>
          </a:graphicData>
        </a:graphic>
      </p:graphicFrame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50EA450-7C05-49F7-A482-E3BC5B26BBB0}"/>
              </a:ext>
            </a:extLst>
          </p:cNvPr>
          <p:cNvSpPr txBox="1">
            <a:spLocks/>
          </p:cNvSpPr>
          <p:nvPr/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38967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77934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16901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5586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948358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338029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727701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117372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GB" sz="667" dirty="0">
                <a:solidFill>
                  <a:schemeClr val="tx2"/>
                </a:solidFill>
              </a:rPr>
              <a:t>NT00-203 </a:t>
            </a:r>
            <a:r>
              <a:rPr lang="en-GB" sz="667" dirty="0" err="1">
                <a:solidFill>
                  <a:schemeClr val="tx2"/>
                </a:solidFill>
              </a:rPr>
              <a:t>Erityisasiantuntija</a:t>
            </a:r>
            <a:r>
              <a:rPr lang="en-GB" sz="667" dirty="0">
                <a:solidFill>
                  <a:schemeClr val="tx2"/>
                </a:solidFill>
              </a:rPr>
              <a:t> </a:t>
            </a:r>
            <a:r>
              <a:rPr lang="en-GB" sz="667" dirty="0" err="1">
                <a:solidFill>
                  <a:schemeClr val="tx2"/>
                </a:solidFill>
              </a:rPr>
              <a:t>Ekosysteemimuotoilu</a:t>
            </a:r>
            <a:endParaRPr lang="en-GB" sz="667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51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98C5654B-C0F7-42F4-A87B-CA21CA85758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2702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98C5654B-C0F7-42F4-A87B-CA21CA8575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702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04C2281-DD16-4EC8-957B-CC9467B2C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203"/>
            <a:ext cx="10515600" cy="757239"/>
          </a:xfrm>
        </p:spPr>
        <p:txBody>
          <a:bodyPr vert="horz"/>
          <a:lstStyle/>
          <a:p>
            <a:r>
              <a:rPr lang="en-US" err="1"/>
              <a:t>Miksi</a:t>
            </a:r>
            <a:r>
              <a:rPr lang="en-US"/>
              <a:t> me </a:t>
            </a:r>
            <a:r>
              <a:rPr lang="en-US" err="1"/>
              <a:t>lähtisimme</a:t>
            </a:r>
            <a:r>
              <a:rPr lang="en-US"/>
              <a:t> </a:t>
            </a:r>
            <a:r>
              <a:rPr lang="en-US" err="1"/>
              <a:t>tekemään</a:t>
            </a:r>
            <a:r>
              <a:rPr lang="en-US"/>
              <a:t> </a:t>
            </a:r>
            <a:r>
              <a:rPr lang="en-US" err="1"/>
              <a:t>tätä</a:t>
            </a:r>
            <a:r>
              <a:rPr lang="en-US"/>
              <a:t>?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216BBB-B9D9-4F0B-944C-5A49D9F21E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38967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77934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16901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5586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948358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338029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727701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117372" algn="l" defTabSz="77934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914377"/>
            <a:fld id="{DB5E79E3-17E5-4B5A-8CE4-FA5A82716DF0}" type="slidenum">
              <a:rPr lang="en-GB" smtClean="0"/>
              <a:pPr/>
              <a:t>10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6D1DEB41-32A3-4622-AA4D-7939E033C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D57727-BDFF-4E11-BF12-1678483737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B7D8241-C615-4F4E-A592-2F14094CBE8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4963C35-F7E2-4FEC-9492-E60F618485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89739" y="1949611"/>
            <a:ext cx="9946125" cy="111386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Suorakulmio: Taitettu kulma 4">
            <a:extLst>
              <a:ext uri="{FF2B5EF4-FFF2-40B4-BE49-F238E27FC236}">
                <a16:creationId xmlns:a16="http://schemas.microsoft.com/office/drawing/2014/main" id="{14F38EEE-305F-49AF-8A79-D8CEDA93B4CC}"/>
              </a:ext>
            </a:extLst>
          </p:cNvPr>
          <p:cNvSpPr/>
          <p:nvPr/>
        </p:nvSpPr>
        <p:spPr>
          <a:xfrm>
            <a:off x="9305277" y="-391093"/>
            <a:ext cx="5594888" cy="1934119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fi-FI" dirty="0">
                <a:solidFill>
                  <a:prstClr val="black"/>
                </a:solidFill>
                <a:latin typeface="Georgia" panose="02040502050405020303" pitchFamily="18" charset="0"/>
              </a:rPr>
              <a:t>Täyttöohje (poista tämä kun esitys on valmis):</a:t>
            </a:r>
          </a:p>
          <a:p>
            <a:pPr algn="ctr" defTabSz="914377"/>
            <a:endParaRPr lang="fi-FI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342891" indent="-342891" defTabSz="914377">
              <a:buFont typeface="+mj-lt"/>
              <a:buAutoNum type="arabicPeriod"/>
            </a:pPr>
            <a:r>
              <a:rPr lang="fi-FI" dirty="0">
                <a:solidFill>
                  <a:prstClr val="black"/>
                </a:solidFill>
                <a:latin typeface="Georgia" panose="02040502050405020303" pitchFamily="18" charset="0"/>
              </a:rPr>
              <a:t>Vastaa kysymyksiin mahdollisimman kokonaisilla lauseille. Keskustele yrityksen sisällä mahdollisimman monen tahon kanssa – voit myös puhua asiakkaillesi </a:t>
            </a:r>
          </a:p>
        </p:txBody>
      </p:sp>
    </p:spTree>
    <p:extLst>
      <p:ext uri="{BB962C8B-B14F-4D97-AF65-F5344CB8AC3E}">
        <p14:creationId xmlns:p14="http://schemas.microsoft.com/office/powerpoint/2010/main" val="3445610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DB794D-0995-F313-EAEA-F8CDCE86E2D3}"/>
              </a:ext>
            </a:extLst>
          </p:cNvPr>
          <p:cNvSpPr txBox="1">
            <a:spLocks/>
          </p:cNvSpPr>
          <p:nvPr/>
        </p:nvSpPr>
        <p:spPr>
          <a:xfrm>
            <a:off x="1606296" y="1801287"/>
            <a:ext cx="4489704" cy="1325563"/>
          </a:xfrm>
          <a:prstGeom prst="rect">
            <a:avLst/>
          </a:prstGeom>
          <a:ln>
            <a:noFill/>
          </a:ln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3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algn="ctr" rtl="0" fontAlgn="base"/>
            <a:r>
              <a:rPr lang="fi-FI" sz="2400" b="1" i="0" u="none" strike="noStrike" dirty="0">
                <a:solidFill>
                  <a:srgbClr val="893494"/>
                </a:solidFill>
                <a:effectLst/>
                <a:latin typeface="Segoe UI" panose="020B0502040204020203" pitchFamily="34" charset="0"/>
              </a:rPr>
              <a:t>Lisätietoa</a:t>
            </a:r>
          </a:p>
          <a:p>
            <a:pPr algn="ctr" rtl="0" fontAlgn="base"/>
            <a:r>
              <a:rPr lang="fi-FI" sz="2400" b="1" i="0" u="none" strike="noStrike" dirty="0">
                <a:solidFill>
                  <a:srgbClr val="893494"/>
                </a:solidFill>
                <a:effectLst/>
                <a:latin typeface="Segoe UI" panose="020B0502040204020203" pitchFamily="34" charset="0"/>
              </a:rPr>
              <a:t>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​</a:t>
            </a:r>
          </a:p>
          <a:p>
            <a:pPr algn="ctr" rtl="0" fontAlgn="base"/>
            <a:r>
              <a:rPr lang="fi-FI" sz="2400" b="0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Projektipäällikkö Jari Salo, TIEKE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​</a:t>
            </a:r>
          </a:p>
          <a:p>
            <a:pPr algn="ctr" rtl="0" fontAlgn="base"/>
            <a:r>
              <a:rPr lang="fi-FI" sz="2400" b="0" i="0" u="sng" strike="noStrike" dirty="0">
                <a:solidFill>
                  <a:srgbClr val="0563C1"/>
                </a:solidFill>
                <a:effectLst/>
                <a:latin typeface="Segoe UI" panose="020B0502040204020203" pitchFamily="34" charset="0"/>
                <a:hlinkClick r:id="rId2"/>
              </a:rPr>
              <a:t>jari.salo@tieke.fi</a:t>
            </a:r>
            <a:r>
              <a:rPr lang="fi-FI" sz="24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​</a:t>
            </a:r>
          </a:p>
          <a:p>
            <a:pPr algn="ctr" rtl="0" fontAlgn="base"/>
            <a:r>
              <a:rPr lang="fi-FI" sz="2400" b="0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+358 43 820 0936</a:t>
            </a:r>
            <a:r>
              <a:rPr lang="fi-FI" sz="24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​</a:t>
            </a:r>
          </a:p>
          <a:p>
            <a:pPr algn="ctr" rtl="0" fontAlgn="base"/>
            <a:r>
              <a:rPr lang="fi-FI" sz="24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​</a:t>
            </a:r>
          </a:p>
          <a:p>
            <a:pPr algn="ctr" rtl="0" fontAlgn="base"/>
            <a:r>
              <a:rPr lang="fi-FI" sz="2400" b="0" i="0" u="none" strike="noStrike" dirty="0">
                <a:solidFill>
                  <a:srgbClr val="893494"/>
                </a:solidFill>
                <a:effectLst/>
                <a:latin typeface="Segoe UI" panose="020B0502040204020203" pitchFamily="34" charset="0"/>
              </a:rPr>
              <a:t>tieke.fi/hankkeet/</a:t>
            </a:r>
            <a:r>
              <a:rPr lang="fi-FI" sz="24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​</a:t>
            </a:r>
            <a:br>
              <a:rPr lang="fi-FI" sz="24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</a:br>
            <a:r>
              <a:rPr lang="fi-FI" sz="2400" b="0" i="0" u="none" strike="noStrike" dirty="0">
                <a:solidFill>
                  <a:srgbClr val="893494"/>
                </a:solidFill>
                <a:effectLst/>
                <a:latin typeface="Segoe UI" panose="020B0502040204020203" pitchFamily="34" charset="0"/>
              </a:rPr>
              <a:t>digiyritysneuvonta/</a:t>
            </a:r>
            <a:endParaRPr lang="fi-FI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2253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ema">
  <a:themeElements>
    <a:clrScheme name="Digiyritysneuvont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A4CD"/>
      </a:accent1>
      <a:accent2>
        <a:srgbClr val="E0F1ED"/>
      </a:accent2>
      <a:accent3>
        <a:srgbClr val="893494"/>
      </a:accent3>
      <a:accent4>
        <a:srgbClr val="A5A5A5"/>
      </a:accent4>
      <a:accent5>
        <a:srgbClr val="32465A"/>
      </a:accent5>
      <a:accent6>
        <a:srgbClr val="4592A6"/>
      </a:accent6>
      <a:hlink>
        <a:srgbClr val="0563C1"/>
      </a:hlink>
      <a:folHlink>
        <a:srgbClr val="893494"/>
      </a:folHlink>
    </a:clrScheme>
    <a:fontScheme name="Digiyritysneuvonta-fontt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giyritysneuvonta_powerpoint-pohja" id="{E00041F4-D164-46E7-A7D1-6ED0747A8C4E}" vid="{F9DD62FF-7B49-45E5-872F-E18E3760E4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b9be65b-4178-431d-adc3-1fab0e58469f">
      <Terms xmlns="http://schemas.microsoft.com/office/infopath/2007/PartnerControls"/>
    </lcf76f155ced4ddcb4097134ff3c332f>
    <TaxCatchAll xmlns="db25d4b5-bcbd-48a6-981c-4b2bf37d422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D6E03B2D12A3BE46A39343046B34E7A9" ma:contentTypeVersion="15" ma:contentTypeDescription="Luo uusi asiakirja." ma:contentTypeScope="" ma:versionID="8bd7766898d2fc5ec60970ed81816b8f">
  <xsd:schema xmlns:xsd="http://www.w3.org/2001/XMLSchema" xmlns:xs="http://www.w3.org/2001/XMLSchema" xmlns:p="http://schemas.microsoft.com/office/2006/metadata/properties" xmlns:ns2="7b9be65b-4178-431d-adc3-1fab0e58469f" xmlns:ns3="db25d4b5-bcbd-48a6-981c-4b2bf37d422c" targetNamespace="http://schemas.microsoft.com/office/2006/metadata/properties" ma:root="true" ma:fieldsID="febf75d2a0717528aa0888f0b294294e" ns2:_="" ns3:_="">
    <xsd:import namespace="7b9be65b-4178-431d-adc3-1fab0e58469f"/>
    <xsd:import namespace="db25d4b5-bcbd-48a6-981c-4b2bf37d42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9be65b-4178-431d-adc3-1fab0e5846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Kuvien tunnisteet" ma:readOnly="false" ma:fieldId="{5cf76f15-5ced-4ddc-b409-7134ff3c332f}" ma:taxonomyMulti="true" ma:sspId="b9e1aadc-7903-4087-a629-e502e7217c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25d4b5-bcbd-48a6-981c-4b2bf37d422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b4ab493-4df2-4ff4-ac26-85533a400498}" ma:internalName="TaxCatchAll" ma:showField="CatchAllData" ma:web="db25d4b5-bcbd-48a6-981c-4b2bf37d42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909438-2D51-4EAE-9CD2-1F612F1C59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610433-651C-47E8-989B-FEB55AEE79A7}">
  <ds:schemaRefs>
    <ds:schemaRef ds:uri="http://schemas.microsoft.com/office/2006/metadata/properties"/>
    <ds:schemaRef ds:uri="http://schemas.microsoft.com/office/infopath/2007/PartnerControls"/>
    <ds:schemaRef ds:uri="7b9be65b-4178-431d-adc3-1fab0e58469f"/>
    <ds:schemaRef ds:uri="db25d4b5-bcbd-48a6-981c-4b2bf37d422c"/>
  </ds:schemaRefs>
</ds:datastoreItem>
</file>

<file path=customXml/itemProps3.xml><?xml version="1.0" encoding="utf-8"?>
<ds:datastoreItem xmlns:ds="http://schemas.openxmlformats.org/officeDocument/2006/customXml" ds:itemID="{A97BF86B-A556-4CC9-B9AC-AF947DC521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9be65b-4178-431d-adc3-1fab0e58469f"/>
    <ds:schemaRef ds:uri="db25d4b5-bcbd-48a6-981c-4b2bf37d42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Digiyritysneuvonta_powerpoint-pohja</Template>
  <TotalTime>5</TotalTime>
  <Words>430</Words>
  <Application>Microsoft Office PowerPoint</Application>
  <PresentationFormat>Widescreen</PresentationFormat>
  <Paragraphs>81</Paragraphs>
  <Slides>11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Arial</vt:lpstr>
      <vt:lpstr>Arial Black</vt:lpstr>
      <vt:lpstr>Georgia</vt:lpstr>
      <vt:lpstr>Lucida Grande</vt:lpstr>
      <vt:lpstr>Segoe UI</vt:lpstr>
      <vt:lpstr>Office-teema</vt:lpstr>
      <vt:lpstr>think-cell Slide</vt:lpstr>
      <vt:lpstr>Ekosysteemin motivaatiotekijät</vt:lpstr>
      <vt:lpstr>osa 1 − motivaatio </vt:lpstr>
      <vt:lpstr>Aloitetaan vastauksella kysymykseen ”Miksi?”</vt:lpstr>
      <vt:lpstr>Tunnistettu liiketoimintahaaste, johon tarvitaan ekosysteemiä / kumppaneita</vt:lpstr>
      <vt:lpstr>Loppukäyttäjän ongelma</vt:lpstr>
      <vt:lpstr>Yhteinen ekosysteemin haaste eli miten yrityksen haaste kommunikoidaan sen jäsenille</vt:lpstr>
      <vt:lpstr>Loppukäyttäjän arvolupaus</vt:lpstr>
      <vt:lpstr>Ekosysteemin visio ja tavoitteet</vt:lpstr>
      <vt:lpstr>Motivaatio osallistua ekosysteemiin ja tunnistetut haasteet</vt:lpstr>
      <vt:lpstr>Miksi me lähtisimme tekemään tätä?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Jussi-Pekka Parkkari</dc:creator>
  <cp:lastModifiedBy>Jussi-Pekka Parkkari</cp:lastModifiedBy>
  <cp:revision>1</cp:revision>
  <dcterms:created xsi:type="dcterms:W3CDTF">2024-12-16T13:38:32Z</dcterms:created>
  <dcterms:modified xsi:type="dcterms:W3CDTF">2024-12-16T13:46:36Z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0x010100D6E03B2D12A3BE46A39343046B34E7A9</vt:lpwstr>
  </property>
</Properties>
</file>