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6095" r:id="rId4"/>
  </p:sldMasterIdLst>
  <p:notesMasterIdLst>
    <p:notesMasterId r:id="rId9"/>
  </p:notesMasterIdLst>
  <p:handoutMasterIdLst>
    <p:handoutMasterId r:id="rId10"/>
  </p:handoutMasterIdLst>
  <p:sldIdLst>
    <p:sldId id="267" r:id="rId5"/>
    <p:sldId id="433" r:id="rId6"/>
    <p:sldId id="428" r:id="rId7"/>
    <p:sldId id="418" r:id="rId8"/>
  </p:sldIdLst>
  <p:sldSz cx="9144000" cy="5143500" type="screen16x9"/>
  <p:notesSz cx="6858000" cy="1676400"/>
  <p:custDataLst>
    <p:tags r:id="rId11"/>
  </p:custDataLst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896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793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1690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55868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948358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338029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727701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117372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äyttöpohja" id="{7D03CE2D-8E51-A346-BA72-D2765ED494BB}">
          <p14:sldIdLst>
            <p14:sldId id="267"/>
            <p14:sldId id="433"/>
            <p14:sldId id="428"/>
            <p14:sldId id="4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17">
          <p15:clr>
            <a:srgbClr val="A4A3A4"/>
          </p15:clr>
        </p15:guide>
        <p15:guide id="2" orient="horz" pos="2865">
          <p15:clr>
            <a:srgbClr val="A4A3A4"/>
          </p15:clr>
        </p15:guide>
        <p15:guide id="3" orient="horz" pos="3239">
          <p15:clr>
            <a:srgbClr val="A4A3A4"/>
          </p15:clr>
        </p15:guide>
        <p15:guide id="4" pos="68">
          <p15:clr>
            <a:srgbClr val="A4A3A4"/>
          </p15:clr>
        </p15:guide>
        <p15:guide id="5" pos="56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8" name="Author" initials="A" lastIdx="6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E0F3D0"/>
    <a:srgbClr val="73C92D"/>
    <a:srgbClr val="FFEB65"/>
    <a:srgbClr val="FBD1DC"/>
    <a:srgbClr val="4CF28B"/>
    <a:srgbClr val="ACE2F3"/>
    <a:srgbClr val="7FDAEA"/>
    <a:srgbClr val="F0BFE7"/>
    <a:srgbClr val="F3B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9" autoAdjust="0"/>
    <p:restoredTop sz="72543" autoAdjust="0"/>
  </p:normalViewPr>
  <p:slideViewPr>
    <p:cSldViewPr snapToGrid="0">
      <p:cViewPr varScale="1">
        <p:scale>
          <a:sx n="70" d="100"/>
          <a:sy n="70" d="100"/>
        </p:scale>
        <p:origin x="1650" y="198"/>
      </p:cViewPr>
      <p:guideLst>
        <p:guide orient="horz" pos="617"/>
        <p:guide orient="horz" pos="2865"/>
        <p:guide orient="horz" pos="3239"/>
        <p:guide pos="68"/>
        <p:guide pos="569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-102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1C5781-A94A-4A19-8346-176C34495212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i-FI"/>
        </a:p>
      </dgm:t>
    </dgm:pt>
    <dgm:pt modelId="{7896DAE3-59C9-4EDF-B59D-6CD280A42529}">
      <dgm:prSet phldrT="[Text]"/>
      <dgm:spPr/>
      <dgm:t>
        <a:bodyPr/>
        <a:lstStyle/>
        <a:p>
          <a:r>
            <a:rPr lang="en-US" dirty="0"/>
            <a:t>TAM </a:t>
          </a:r>
        </a:p>
        <a:p>
          <a:r>
            <a:rPr lang="en-US" dirty="0"/>
            <a:t>(4,2 M€)</a:t>
          </a:r>
          <a:endParaRPr lang="fi-FI" dirty="0"/>
        </a:p>
      </dgm:t>
    </dgm:pt>
    <dgm:pt modelId="{F9C1DB9D-558A-4BAC-97D8-2C3EFDBA2457}" type="parTrans" cxnId="{07251A5F-2DF8-4ECC-9F04-400424D830FD}">
      <dgm:prSet/>
      <dgm:spPr/>
      <dgm:t>
        <a:bodyPr/>
        <a:lstStyle/>
        <a:p>
          <a:endParaRPr lang="fi-FI"/>
        </a:p>
      </dgm:t>
    </dgm:pt>
    <dgm:pt modelId="{BE092371-BAB6-4054-9E60-8C13CE6B0432}" type="sibTrans" cxnId="{07251A5F-2DF8-4ECC-9F04-400424D830FD}">
      <dgm:prSet/>
      <dgm:spPr/>
      <dgm:t>
        <a:bodyPr/>
        <a:lstStyle/>
        <a:p>
          <a:endParaRPr lang="fi-FI"/>
        </a:p>
      </dgm:t>
    </dgm:pt>
    <dgm:pt modelId="{315952F4-BC55-46CE-827E-219C3E3727C3}">
      <dgm:prSet phldrT="[Text]"/>
      <dgm:spPr/>
      <dgm:t>
        <a:bodyPr/>
        <a:lstStyle/>
        <a:p>
          <a:r>
            <a:rPr lang="en-US" dirty="0"/>
            <a:t>SAM </a:t>
          </a:r>
        </a:p>
        <a:p>
          <a:r>
            <a:rPr lang="en-US" dirty="0"/>
            <a:t>(1,1 M€)</a:t>
          </a:r>
          <a:endParaRPr lang="fi-FI" dirty="0"/>
        </a:p>
      </dgm:t>
    </dgm:pt>
    <dgm:pt modelId="{F85985CD-2E53-445C-9C93-EFC9F80F17C3}" type="parTrans" cxnId="{6E19D34D-7F59-43C8-8639-ECB401A36923}">
      <dgm:prSet/>
      <dgm:spPr/>
      <dgm:t>
        <a:bodyPr/>
        <a:lstStyle/>
        <a:p>
          <a:endParaRPr lang="fi-FI"/>
        </a:p>
      </dgm:t>
    </dgm:pt>
    <dgm:pt modelId="{DCB5D17F-2D09-4BD9-943A-94774BE8EC79}" type="sibTrans" cxnId="{6E19D34D-7F59-43C8-8639-ECB401A36923}">
      <dgm:prSet/>
      <dgm:spPr/>
      <dgm:t>
        <a:bodyPr/>
        <a:lstStyle/>
        <a:p>
          <a:endParaRPr lang="fi-FI"/>
        </a:p>
      </dgm:t>
    </dgm:pt>
    <dgm:pt modelId="{CA547921-1E21-4551-8112-0D291719D680}">
      <dgm:prSet phldrT="[Text]"/>
      <dgm:spPr/>
      <dgm:t>
        <a:bodyPr/>
        <a:lstStyle/>
        <a:p>
          <a:r>
            <a:rPr lang="en-US" dirty="0"/>
            <a:t>SOM </a:t>
          </a:r>
        </a:p>
        <a:p>
          <a:r>
            <a:rPr lang="en-US" dirty="0"/>
            <a:t>(0,11 M€)</a:t>
          </a:r>
          <a:endParaRPr lang="fi-FI" dirty="0"/>
        </a:p>
      </dgm:t>
    </dgm:pt>
    <dgm:pt modelId="{882FA25D-FA3A-4500-A0D7-FFA42A6A6947}" type="parTrans" cxnId="{96952FE2-22D2-44A5-8BF0-2F1F2B296925}">
      <dgm:prSet/>
      <dgm:spPr/>
      <dgm:t>
        <a:bodyPr/>
        <a:lstStyle/>
        <a:p>
          <a:endParaRPr lang="fi-FI"/>
        </a:p>
      </dgm:t>
    </dgm:pt>
    <dgm:pt modelId="{866919FF-61CA-4443-B8F3-CB3944BD7BA9}" type="sibTrans" cxnId="{96952FE2-22D2-44A5-8BF0-2F1F2B296925}">
      <dgm:prSet/>
      <dgm:spPr/>
      <dgm:t>
        <a:bodyPr/>
        <a:lstStyle/>
        <a:p>
          <a:endParaRPr lang="fi-FI"/>
        </a:p>
      </dgm:t>
    </dgm:pt>
    <dgm:pt modelId="{7F7B9D95-11CD-4034-9E64-6A21BFA27A82}" type="pres">
      <dgm:prSet presAssocID="{6D1C5781-A94A-4A19-8346-176C34495212}" presName="Name0" presStyleCnt="0">
        <dgm:presLayoutVars>
          <dgm:chMax val="7"/>
          <dgm:resizeHandles val="exact"/>
        </dgm:presLayoutVars>
      </dgm:prSet>
      <dgm:spPr/>
    </dgm:pt>
    <dgm:pt modelId="{50A1230C-EEA9-49EB-AAAF-181A986A455B}" type="pres">
      <dgm:prSet presAssocID="{6D1C5781-A94A-4A19-8346-176C34495212}" presName="comp1" presStyleCnt="0"/>
      <dgm:spPr/>
    </dgm:pt>
    <dgm:pt modelId="{4C52DE79-CD8C-479F-A7C3-2C2254FF565E}" type="pres">
      <dgm:prSet presAssocID="{6D1C5781-A94A-4A19-8346-176C34495212}" presName="circle1" presStyleLbl="node1" presStyleIdx="0" presStyleCnt="3"/>
      <dgm:spPr/>
    </dgm:pt>
    <dgm:pt modelId="{0D91964B-C69B-40B5-A614-0336064109A1}" type="pres">
      <dgm:prSet presAssocID="{6D1C5781-A94A-4A19-8346-176C34495212}" presName="c1text" presStyleLbl="node1" presStyleIdx="0" presStyleCnt="3">
        <dgm:presLayoutVars>
          <dgm:bulletEnabled val="1"/>
        </dgm:presLayoutVars>
      </dgm:prSet>
      <dgm:spPr/>
    </dgm:pt>
    <dgm:pt modelId="{46C54E56-5344-4413-966A-B9786997CC2E}" type="pres">
      <dgm:prSet presAssocID="{6D1C5781-A94A-4A19-8346-176C34495212}" presName="comp2" presStyleCnt="0"/>
      <dgm:spPr/>
    </dgm:pt>
    <dgm:pt modelId="{443FC5E2-46FC-4CC8-8C0E-952CD4E215B2}" type="pres">
      <dgm:prSet presAssocID="{6D1C5781-A94A-4A19-8346-176C34495212}" presName="circle2" presStyleLbl="node1" presStyleIdx="1" presStyleCnt="3"/>
      <dgm:spPr/>
    </dgm:pt>
    <dgm:pt modelId="{0FA95AF0-A119-4885-8FBB-5BD175ADB2FA}" type="pres">
      <dgm:prSet presAssocID="{6D1C5781-A94A-4A19-8346-176C34495212}" presName="c2text" presStyleLbl="node1" presStyleIdx="1" presStyleCnt="3">
        <dgm:presLayoutVars>
          <dgm:bulletEnabled val="1"/>
        </dgm:presLayoutVars>
      </dgm:prSet>
      <dgm:spPr/>
    </dgm:pt>
    <dgm:pt modelId="{BA56A2FB-6993-43EB-8E0C-0246ABE92BAE}" type="pres">
      <dgm:prSet presAssocID="{6D1C5781-A94A-4A19-8346-176C34495212}" presName="comp3" presStyleCnt="0"/>
      <dgm:spPr/>
    </dgm:pt>
    <dgm:pt modelId="{0D55670B-6EC0-43E7-93B4-1503A754FDC7}" type="pres">
      <dgm:prSet presAssocID="{6D1C5781-A94A-4A19-8346-176C34495212}" presName="circle3" presStyleLbl="node1" presStyleIdx="2" presStyleCnt="3"/>
      <dgm:spPr/>
    </dgm:pt>
    <dgm:pt modelId="{165054F8-8063-42CD-9D1D-CC4D9A8EB69C}" type="pres">
      <dgm:prSet presAssocID="{6D1C5781-A94A-4A19-8346-176C34495212}" presName="c3text" presStyleLbl="node1" presStyleIdx="2" presStyleCnt="3">
        <dgm:presLayoutVars>
          <dgm:bulletEnabled val="1"/>
        </dgm:presLayoutVars>
      </dgm:prSet>
      <dgm:spPr/>
    </dgm:pt>
  </dgm:ptLst>
  <dgm:cxnLst>
    <dgm:cxn modelId="{3756610E-5D49-4F92-93E7-5BE3B9844BCD}" type="presOf" srcId="{315952F4-BC55-46CE-827E-219C3E3727C3}" destId="{443FC5E2-46FC-4CC8-8C0E-952CD4E215B2}" srcOrd="0" destOrd="0" presId="urn:microsoft.com/office/officeart/2005/8/layout/venn2"/>
    <dgm:cxn modelId="{48946D1E-9715-4A34-93A5-94A5C79F55E3}" type="presOf" srcId="{7896DAE3-59C9-4EDF-B59D-6CD280A42529}" destId="{0D91964B-C69B-40B5-A614-0336064109A1}" srcOrd="1" destOrd="0" presId="urn:microsoft.com/office/officeart/2005/8/layout/venn2"/>
    <dgm:cxn modelId="{07251A5F-2DF8-4ECC-9F04-400424D830FD}" srcId="{6D1C5781-A94A-4A19-8346-176C34495212}" destId="{7896DAE3-59C9-4EDF-B59D-6CD280A42529}" srcOrd="0" destOrd="0" parTransId="{F9C1DB9D-558A-4BAC-97D8-2C3EFDBA2457}" sibTransId="{BE092371-BAB6-4054-9E60-8C13CE6B0432}"/>
    <dgm:cxn modelId="{9F05956B-450E-4D4A-9D9A-B3AB4F876F6F}" type="presOf" srcId="{7896DAE3-59C9-4EDF-B59D-6CD280A42529}" destId="{4C52DE79-CD8C-479F-A7C3-2C2254FF565E}" srcOrd="0" destOrd="0" presId="urn:microsoft.com/office/officeart/2005/8/layout/venn2"/>
    <dgm:cxn modelId="{6E19D34D-7F59-43C8-8639-ECB401A36923}" srcId="{6D1C5781-A94A-4A19-8346-176C34495212}" destId="{315952F4-BC55-46CE-827E-219C3E3727C3}" srcOrd="1" destOrd="0" parTransId="{F85985CD-2E53-445C-9C93-EFC9F80F17C3}" sibTransId="{DCB5D17F-2D09-4BD9-943A-94774BE8EC79}"/>
    <dgm:cxn modelId="{6275E382-571B-4BFE-B893-F2D8899EAFE2}" type="presOf" srcId="{315952F4-BC55-46CE-827E-219C3E3727C3}" destId="{0FA95AF0-A119-4885-8FBB-5BD175ADB2FA}" srcOrd="1" destOrd="0" presId="urn:microsoft.com/office/officeart/2005/8/layout/venn2"/>
    <dgm:cxn modelId="{643E519A-ECC5-4791-ACF8-EF13131A4E9F}" type="presOf" srcId="{CA547921-1E21-4551-8112-0D291719D680}" destId="{165054F8-8063-42CD-9D1D-CC4D9A8EB69C}" srcOrd="1" destOrd="0" presId="urn:microsoft.com/office/officeart/2005/8/layout/venn2"/>
    <dgm:cxn modelId="{2C2A84B3-F284-4DD1-8312-CAB8923136A8}" type="presOf" srcId="{6D1C5781-A94A-4A19-8346-176C34495212}" destId="{7F7B9D95-11CD-4034-9E64-6A21BFA27A82}" srcOrd="0" destOrd="0" presId="urn:microsoft.com/office/officeart/2005/8/layout/venn2"/>
    <dgm:cxn modelId="{96952FE2-22D2-44A5-8BF0-2F1F2B296925}" srcId="{6D1C5781-A94A-4A19-8346-176C34495212}" destId="{CA547921-1E21-4551-8112-0D291719D680}" srcOrd="2" destOrd="0" parTransId="{882FA25D-FA3A-4500-A0D7-FFA42A6A6947}" sibTransId="{866919FF-61CA-4443-B8F3-CB3944BD7BA9}"/>
    <dgm:cxn modelId="{897DCCE7-22D1-41F9-AA2C-24F274A702FA}" type="presOf" srcId="{CA547921-1E21-4551-8112-0D291719D680}" destId="{0D55670B-6EC0-43E7-93B4-1503A754FDC7}" srcOrd="0" destOrd="0" presId="urn:microsoft.com/office/officeart/2005/8/layout/venn2"/>
    <dgm:cxn modelId="{D863778A-03AA-4E6E-9BF7-F7E0EFB102BD}" type="presParOf" srcId="{7F7B9D95-11CD-4034-9E64-6A21BFA27A82}" destId="{50A1230C-EEA9-49EB-AAAF-181A986A455B}" srcOrd="0" destOrd="0" presId="urn:microsoft.com/office/officeart/2005/8/layout/venn2"/>
    <dgm:cxn modelId="{90085CE5-A1B6-4D91-846A-04A83512A180}" type="presParOf" srcId="{50A1230C-EEA9-49EB-AAAF-181A986A455B}" destId="{4C52DE79-CD8C-479F-A7C3-2C2254FF565E}" srcOrd="0" destOrd="0" presId="urn:microsoft.com/office/officeart/2005/8/layout/venn2"/>
    <dgm:cxn modelId="{0AA88C81-7B1D-400D-9A15-6800ACA9A710}" type="presParOf" srcId="{50A1230C-EEA9-49EB-AAAF-181A986A455B}" destId="{0D91964B-C69B-40B5-A614-0336064109A1}" srcOrd="1" destOrd="0" presId="urn:microsoft.com/office/officeart/2005/8/layout/venn2"/>
    <dgm:cxn modelId="{5B8B839A-DF8A-4B0E-A506-87ECBE33E25D}" type="presParOf" srcId="{7F7B9D95-11CD-4034-9E64-6A21BFA27A82}" destId="{46C54E56-5344-4413-966A-B9786997CC2E}" srcOrd="1" destOrd="0" presId="urn:microsoft.com/office/officeart/2005/8/layout/venn2"/>
    <dgm:cxn modelId="{BD877FEC-1343-41F8-8F14-00A2E590F433}" type="presParOf" srcId="{46C54E56-5344-4413-966A-B9786997CC2E}" destId="{443FC5E2-46FC-4CC8-8C0E-952CD4E215B2}" srcOrd="0" destOrd="0" presId="urn:microsoft.com/office/officeart/2005/8/layout/venn2"/>
    <dgm:cxn modelId="{C7BFB853-236B-4224-BD73-190D3A1C69C7}" type="presParOf" srcId="{46C54E56-5344-4413-966A-B9786997CC2E}" destId="{0FA95AF0-A119-4885-8FBB-5BD175ADB2FA}" srcOrd="1" destOrd="0" presId="urn:microsoft.com/office/officeart/2005/8/layout/venn2"/>
    <dgm:cxn modelId="{D4DA8653-E04F-46A0-B74A-AF06CF1978B8}" type="presParOf" srcId="{7F7B9D95-11CD-4034-9E64-6A21BFA27A82}" destId="{BA56A2FB-6993-43EB-8E0C-0246ABE92BAE}" srcOrd="2" destOrd="0" presId="urn:microsoft.com/office/officeart/2005/8/layout/venn2"/>
    <dgm:cxn modelId="{F79494C1-D3E9-47D5-A23D-98E8C5B97B29}" type="presParOf" srcId="{BA56A2FB-6993-43EB-8E0C-0246ABE92BAE}" destId="{0D55670B-6EC0-43E7-93B4-1503A754FDC7}" srcOrd="0" destOrd="0" presId="urn:microsoft.com/office/officeart/2005/8/layout/venn2"/>
    <dgm:cxn modelId="{9CC9D4CD-7043-4DEA-B9A0-1D3D531F8D4E}" type="presParOf" srcId="{BA56A2FB-6993-43EB-8E0C-0246ABE92BAE}" destId="{165054F8-8063-42CD-9D1D-CC4D9A8EB69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2DE79-CD8C-479F-A7C3-2C2254FF565E}">
      <dsp:nvSpPr>
        <dsp:cNvPr id="0" name=""/>
        <dsp:cNvSpPr/>
      </dsp:nvSpPr>
      <dsp:spPr>
        <a:xfrm>
          <a:off x="349065" y="0"/>
          <a:ext cx="3078678" cy="307867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TAM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(4,2 M€)</a:t>
          </a:r>
          <a:endParaRPr lang="fi-FI" sz="900" kern="1200" dirty="0"/>
        </a:p>
      </dsp:txBody>
      <dsp:txXfrm>
        <a:off x="1350405" y="153933"/>
        <a:ext cx="1075997" cy="461801"/>
      </dsp:txXfrm>
    </dsp:sp>
    <dsp:sp modelId="{443FC5E2-46FC-4CC8-8C0E-952CD4E215B2}">
      <dsp:nvSpPr>
        <dsp:cNvPr id="0" name=""/>
        <dsp:cNvSpPr/>
      </dsp:nvSpPr>
      <dsp:spPr>
        <a:xfrm>
          <a:off x="733900" y="769669"/>
          <a:ext cx="2309008" cy="2309008"/>
        </a:xfrm>
        <a:prstGeom prst="ellipse">
          <a:avLst/>
        </a:prstGeom>
        <a:solidFill>
          <a:schemeClr val="accent5">
            <a:hueOff val="4254784"/>
            <a:satOff val="-12659"/>
            <a:lumOff val="9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SAM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(1,1 M€)</a:t>
          </a:r>
          <a:endParaRPr lang="fi-FI" sz="900" kern="1200" dirty="0"/>
        </a:p>
      </dsp:txBody>
      <dsp:txXfrm>
        <a:off x="1350405" y="913982"/>
        <a:ext cx="1075997" cy="432939"/>
      </dsp:txXfrm>
    </dsp:sp>
    <dsp:sp modelId="{0D55670B-6EC0-43E7-93B4-1503A754FDC7}">
      <dsp:nvSpPr>
        <dsp:cNvPr id="0" name=""/>
        <dsp:cNvSpPr/>
      </dsp:nvSpPr>
      <dsp:spPr>
        <a:xfrm>
          <a:off x="1118734" y="1539339"/>
          <a:ext cx="1539339" cy="1539339"/>
        </a:xfrm>
        <a:prstGeom prst="ellipse">
          <a:avLst/>
        </a:prstGeom>
        <a:solidFill>
          <a:schemeClr val="accent5">
            <a:hueOff val="8509568"/>
            <a:satOff val="-25317"/>
            <a:lumOff val="19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SOM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(0,11 M€)</a:t>
          </a:r>
          <a:endParaRPr lang="fi-FI" sz="900" kern="1200" dirty="0"/>
        </a:p>
      </dsp:txBody>
      <dsp:txXfrm>
        <a:off x="1344165" y="1924173"/>
        <a:ext cx="1088477" cy="769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95434-BA4E-914B-B044-4C27F7FD2949}" type="datetime1">
              <a:rPr lang="en-US" smtClean="0"/>
              <a:t>8/20/2024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7F0F3-A1E5-4380-B634-261422AE48C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98291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C0A7D-D07B-1248-8B72-AE21A56EA04B}" type="datetime1">
              <a:rPr lang="en-US" smtClean="0"/>
              <a:t>8/20/2024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36A07-9C51-40D5-9EDD-0D75448F2C9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29745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72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343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9015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686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358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8029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701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372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1114425"/>
            <a:ext cx="5676900" cy="3192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>
                <a:cs typeface="Calibri"/>
              </a:rPr>
              <a:t>Tämä taustamateriaali selittää TAM SAM SOM työkalun periaatteita ja käyttöä.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br>
              <a:rPr lang="fi-FI" b="1" i="1" dirty="0">
                <a:cs typeface="Calibri"/>
              </a:rPr>
            </a:br>
            <a:endParaRPr lang="fi-FI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657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79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0" i="0" dirty="0">
                <a:cs typeface="Calibri"/>
              </a:rPr>
              <a:t>Analyysin perusteella arvioidaan markkinan kokoa ja luonnetta sekä mahdollisen kohdemarkkinan kokoa.</a:t>
            </a:r>
          </a:p>
          <a:p>
            <a:pPr marL="0" indent="0">
              <a:buNone/>
            </a:pPr>
            <a:endParaRPr lang="fi-FI" sz="1200" b="1" dirty="0">
              <a:cs typeface="Calibri"/>
            </a:endParaRPr>
          </a:p>
          <a:p>
            <a:pPr marL="0" indent="0">
              <a:buNone/>
            </a:pPr>
            <a:r>
              <a:rPr lang="fi-FI" sz="1200" b="1" dirty="0">
                <a:cs typeface="Calibri"/>
              </a:rPr>
              <a:t>TAM SAM SOM –työkalun periaatteet ja käyttö.</a:t>
            </a:r>
            <a:br>
              <a:rPr lang="fi-FI" dirty="0">
                <a:cs typeface="Calibri"/>
              </a:rPr>
            </a:br>
            <a:endParaRPr lang="fi-FI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632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b="1" dirty="0">
                <a:cs typeface="Calibri"/>
              </a:rPr>
              <a:t>Esimerkki TAM SAM SOM –työkalun käytöstä.</a:t>
            </a:r>
            <a:br>
              <a:rPr lang="fi-FI" dirty="0">
                <a:cs typeface="Calibri"/>
              </a:rPr>
            </a:br>
            <a:endParaRPr lang="fi-FI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377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b="1" i="0" dirty="0">
                <a:cs typeface="Calibri"/>
              </a:rPr>
              <a:t>Tavoitteena on kuvata markkina-analyysi.</a:t>
            </a:r>
          </a:p>
          <a:p>
            <a:pPr marL="0" indent="0">
              <a:buFontTx/>
              <a:buNone/>
            </a:pPr>
            <a:endParaRPr lang="fi-FI" dirty="0">
              <a:cs typeface="Calibri"/>
            </a:endParaRPr>
          </a:p>
          <a:p>
            <a:pPr marL="0" indent="0">
              <a:buFontTx/>
              <a:buNone/>
            </a:pPr>
            <a:endParaRPr lang="fi-FI" b="1" dirty="0">
              <a:cs typeface="Calibri"/>
            </a:endParaRPr>
          </a:p>
          <a:p>
            <a:pPr marL="0" indent="0">
              <a:buFontTx/>
              <a:buNone/>
            </a:pPr>
            <a:r>
              <a:rPr lang="fi-FI" b="1" dirty="0">
                <a:cs typeface="Calibri"/>
              </a:rPr>
              <a:t>Markkina-analyysi kannattaa aina testata! Analyysia kannattaa testata yrityksessäsi sisäisesti. </a:t>
            </a:r>
          </a:p>
          <a:p>
            <a:pPr marL="0" indent="0">
              <a:buFontTx/>
              <a:buNone/>
            </a:pPr>
            <a:endParaRPr lang="fi-FI" b="1" dirty="0">
              <a:cs typeface="Calibri"/>
            </a:endParaRPr>
          </a:p>
          <a:p>
            <a:pPr marL="0" indent="0">
              <a:buFontTx/>
              <a:buNone/>
            </a:pPr>
            <a:endParaRPr lang="fi-FI" dirty="0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595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valkonen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3">
            <a:extLst>
              <a:ext uri="{FF2B5EF4-FFF2-40B4-BE49-F238E27FC236}">
                <a16:creationId xmlns:a16="http://schemas.microsoft.com/office/drawing/2014/main" id="{EA517953-44E7-4785-889A-B113B9302D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0" b="17508"/>
          <a:stretch/>
        </p:blipFill>
        <p:spPr>
          <a:xfrm flipH="1">
            <a:off x="3914020" y="267457"/>
            <a:ext cx="5229979" cy="38901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3"/>
            <a:ext cx="5282604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2" y="1779662"/>
            <a:ext cx="5282474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2" y="2931790"/>
            <a:ext cx="5282474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0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65DEC50-E1F2-4F67-BF44-43D3D58EC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D1C2A9-75EB-4C63-A298-3E38C4A1E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92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oitus ja lopetus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3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1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1" y="2931790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0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9F7F77A-58EE-48AE-964A-D7490FD445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5629D93-ADDB-4856-9EE5-D891EE39A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 dirty="0"/>
              <a:t>TM02-040 Markkina-analyysin tärkeys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40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musta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9751" y="1851149"/>
            <a:ext cx="8064698" cy="360363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9751" y="3003277"/>
            <a:ext cx="8064698" cy="36036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Picture 2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625502B-3E70-4B18-AE01-CDFFF2F347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3A13206-4340-4294-8F73-B67EF250A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4355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0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397BF51-A370-40C7-B742-71D05320A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60B9ACA-8DB2-40BE-86D6-AC3D33E24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636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eläin, pingviini, koira, lintu&#10;&#10;Kuvaus luotu automaattisesti">
            <a:extLst>
              <a:ext uri="{FF2B5EF4-FFF2-40B4-BE49-F238E27FC236}">
                <a16:creationId xmlns:a16="http://schemas.microsoft.com/office/drawing/2014/main" id="{00D96A9A-9B02-4BA1-8585-98952AC677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1790"/>
            <a:ext cx="2566583" cy="21108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0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D18AD26-8048-4816-945D-0B3662B57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74C9CD4-B3B5-4210-B530-204689082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200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0"/>
            <a:ext cx="8064896" cy="431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0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267494"/>
            <a:ext cx="8136905" cy="864096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5600" indent="-17621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4988" indent="-176213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621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651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ustekstisivu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267494"/>
            <a:ext cx="4564689" cy="864096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9552" y="1275606"/>
            <a:ext cx="4564688" cy="3240360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5600" indent="-17621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4988" indent="-176213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621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  <p:pic>
        <p:nvPicPr>
          <p:cNvPr id="9" name="Picture 48">
            <a:extLst>
              <a:ext uri="{FF2B5EF4-FFF2-40B4-BE49-F238E27FC236}">
                <a16:creationId xmlns:a16="http://schemas.microsoft.com/office/drawing/2014/main" id="{4CA71D93-9FCA-444E-B95A-880C3526A2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231" y="605814"/>
            <a:ext cx="3910152" cy="391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56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1" y="267494"/>
            <a:ext cx="8136905" cy="864096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bg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bg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C66429D-2893-433C-B913-6AEB58E09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6B38F7E-0048-43B2-B9B0-4A5922302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42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n kuvan kuvalaat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7827" y="0"/>
            <a:ext cx="3348038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2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E9239A5-E32A-4DB0-BD5C-190A96525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B92799F-F41C-4423-8BDC-B222A749E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958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0" y="0"/>
            <a:ext cx="3348038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2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90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4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4" y="1347614"/>
            <a:ext cx="3888432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0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E76AB76-094E-4615-A040-319A4E09D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DA5E87C-58BB-47C2-A5B7-128508632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812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4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4" y="1347614"/>
            <a:ext cx="3888432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0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49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11510"/>
            <a:ext cx="8064895" cy="808773"/>
          </a:xfrm>
        </p:spPr>
        <p:txBody>
          <a:bodyPr anchor="t"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476375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476375" y="1924943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476375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475656" y="3221087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1159023-B59A-48AE-8D69-7336E6123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9C6042E-5821-40DB-9B3B-0C131EAC27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688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39552" y="411510"/>
            <a:ext cx="8064895" cy="808773"/>
          </a:xfrm>
        </p:spPr>
        <p:txBody>
          <a:bodyPr anchor="t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476375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476375" y="1924943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476375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475656" y="3221087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DB9DF57-02D2-465D-8B36-B07A296E8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61FA390-3B13-400E-8658-1E5E28921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26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4" y="411511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67544" y="1131589"/>
            <a:ext cx="8208912" cy="331182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6BD11E-DB46-4B2B-94DB-E7A87669B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313BF9-16A7-46DF-BA09-024CC2661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557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pohjainen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08912" cy="66475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7" name="Picture 6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67544" y="1131888"/>
            <a:ext cx="8207375" cy="34559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1820951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E1140C-E184-AB44-99DB-B7AE1F075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9415" y="4791675"/>
            <a:ext cx="803364" cy="1512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892EF5-5281-4F52-8A0D-39AC49128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A7F1885-5445-49D1-9D9D-C875A9D8D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8154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471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usta tehtäväna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C66429D-2893-433C-B913-6AEB58E09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6B38F7E-0048-43B2-B9B0-4A5922302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TM02-040 Markkina-analyysin tärkeys</a:t>
            </a:r>
            <a:endParaRPr lang="en-GB"/>
          </a:p>
        </p:txBody>
      </p:sp>
      <p:pic>
        <p:nvPicPr>
          <p:cNvPr id="8" name="Kuva 7" descr="Kuva, joka sisältää kohteen peli&#10;&#10;Kuvaus luotu automaattisesti">
            <a:extLst>
              <a:ext uri="{FF2B5EF4-FFF2-40B4-BE49-F238E27FC236}">
                <a16:creationId xmlns:a16="http://schemas.microsoft.com/office/drawing/2014/main" id="{461A6246-8A47-4C1F-8FF1-0C2DD51535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t="8764" r="9707" b="4927"/>
          <a:stretch/>
        </p:blipFill>
        <p:spPr>
          <a:xfrm>
            <a:off x="1518697" y="507206"/>
            <a:ext cx="5738197" cy="426279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87CE05A-E74F-44FD-AFAD-238716DBDE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8698" y="1004359"/>
            <a:ext cx="5780599" cy="546145"/>
          </a:xfrm>
        </p:spPr>
        <p:txBody>
          <a:bodyPr/>
          <a:lstStyle>
            <a:lvl1pPr algn="l">
              <a:defRPr sz="2400">
                <a:solidFill>
                  <a:srgbClr val="73C92D"/>
                </a:solidFill>
              </a:defRPr>
            </a:lvl1pPr>
          </a:lstStyle>
          <a:p>
            <a:r>
              <a:rPr lang="fi-FI" dirty="0"/>
              <a:t>Valmistelevat tehtävät</a:t>
            </a:r>
            <a:endParaRPr lang="en-US" dirty="0"/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0F472150-0C04-4124-877E-F84699B797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4454" y="1802221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:a16="http://schemas.microsoft.com/office/drawing/2014/main" id="{E3099F2E-B60E-49D8-B643-9220526CE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77829" y="2453728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xt Placeholder 33">
            <a:extLst>
              <a:ext uri="{FF2B5EF4-FFF2-40B4-BE49-F238E27FC236}">
                <a16:creationId xmlns:a16="http://schemas.microsoft.com/office/drawing/2014/main" id="{D8CA1465-317D-4FF1-A01E-A81429AFFC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87105" y="3122961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:a16="http://schemas.microsoft.com/office/drawing/2014/main" id="{2E9E4234-27A6-4EE8-BF22-E245132724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96383" y="3808101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5258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EBB950C-20D5-4F22-9480-EDA7CFFB36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17065744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526" imgH="526" progId="TCLayout.ActiveDocument.1">
                  <p:embed/>
                </p:oleObj>
              </mc:Choice>
              <mc:Fallback>
                <p:oleObj name="think-cell Slide" r:id="rId23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EBB950C-20D5-4F22-9480-EDA7CFFB36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6D0278B-E12C-4D01-811E-EDA854489EAE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i-FI" sz="24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08912" cy="8087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467544" y="1203598"/>
            <a:ext cx="8208912" cy="33123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</a:t>
            </a:r>
            <a:r>
              <a:rPr lang="fi-FI" err="1"/>
              <a:t>level</a:t>
            </a:r>
            <a:endParaRPr lang="fi-FI"/>
          </a:p>
          <a:p>
            <a:pPr lvl="3"/>
            <a:r>
              <a:rPr lang="fi-FI" err="1"/>
              <a:t>Fourth</a:t>
            </a:r>
            <a:r>
              <a:rPr lang="fi-FI"/>
              <a:t> </a:t>
            </a:r>
            <a:r>
              <a:rPr lang="fi-FI" err="1"/>
              <a:t>level</a:t>
            </a:r>
            <a:endParaRPr lang="fi-FI"/>
          </a:p>
          <a:p>
            <a:pPr lvl="0"/>
            <a:endParaRPr lang="fi-FI"/>
          </a:p>
          <a:p>
            <a:pPr lvl="0"/>
            <a:endParaRPr lang="fi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10F56CA-CD5C-408B-B958-364CFD25E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 dirty="0"/>
              <a:t>TM02-040 Markkina-analyysin tärkeys</a:t>
            </a:r>
            <a:endParaRPr lang="en-GB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FCB43C2-2B49-4394-A782-6A5F3B903C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52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097" r:id="rId2"/>
    <p:sldLayoutId id="2147486098" r:id="rId3"/>
    <p:sldLayoutId id="2147486099" r:id="rId4"/>
    <p:sldLayoutId id="2147486100" r:id="rId5"/>
    <p:sldLayoutId id="2147486101" r:id="rId6"/>
    <p:sldLayoutId id="2147486102" r:id="rId7"/>
    <p:sldLayoutId id="2147486103" r:id="rId8"/>
    <p:sldLayoutId id="2147486104" r:id="rId9"/>
    <p:sldLayoutId id="2147486105" r:id="rId10"/>
    <p:sldLayoutId id="2147486106" r:id="rId11"/>
    <p:sldLayoutId id="2147486107" r:id="rId12"/>
    <p:sldLayoutId id="2147486108" r:id="rId13"/>
    <p:sldLayoutId id="2147486109" r:id="rId14"/>
    <p:sldLayoutId id="2147486110" r:id="rId15"/>
    <p:sldLayoutId id="2147486111" r:id="rId16"/>
    <p:sldLayoutId id="2147486112" r:id="rId17"/>
    <p:sldLayoutId id="2147486199" r:id="rId18"/>
    <p:sldLayoutId id="2147486198" r:id="rId19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0" kern="1200">
          <a:solidFill>
            <a:schemeClr val="tx1"/>
          </a:solidFill>
          <a:latin typeface="+mj-lt"/>
          <a:ea typeface="+mj-ea"/>
          <a:cs typeface="Arial Black"/>
        </a:defRPr>
      </a:lvl1pPr>
    </p:titleStyle>
    <p:bodyStyle>
      <a:lvl1pPr marL="179388" indent="-179388" algn="l" defTabSz="457200" rtl="0" eaLnBrk="1" latinLnBrk="0" hangingPunct="1">
        <a:spcBef>
          <a:spcPct val="20000"/>
        </a:spcBef>
        <a:buFont typeface="Lucida Grande"/>
        <a:buChar char="-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357188" indent="-17780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4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536575" indent="-17145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720725" indent="-17145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1828800" indent="0" algn="ctr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notesSlide" Target="../notesSlides/notesSlide3.xml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6" Type="http://schemas.openxmlformats.org/officeDocument/2006/relationships/diagramData" Target="../diagrams/data1.xml"/><Relationship Id="rId5" Type="http://schemas.openxmlformats.org/officeDocument/2006/relationships/image" Target="../media/image12.emf"/><Relationship Id="rId10" Type="http://schemas.microsoft.com/office/2007/relationships/diagramDrawing" Target="../diagrams/drawing1.xml"/><Relationship Id="rId4" Type="http://schemas.openxmlformats.org/officeDocument/2006/relationships/oleObject" Target="../embeddings/oleObject2.bin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mall, dog, toy, sitting&#10;&#10;Description automatically generated">
            <a:extLst>
              <a:ext uri="{FF2B5EF4-FFF2-40B4-BE49-F238E27FC236}">
                <a16:creationId xmlns:a16="http://schemas.microsoft.com/office/drawing/2014/main" id="{8D665CA2-1AB1-E24E-B97F-20D1ED4EF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071" y="2192912"/>
            <a:ext cx="2919707" cy="1992791"/>
          </a:xfrm>
          <a:prstGeom prst="rect">
            <a:avLst/>
          </a:prstGeom>
        </p:spPr>
      </p:pic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C986FAF6-5DF7-42F5-91B8-C552435C8D0E}"/>
              </a:ext>
            </a:extLst>
          </p:cNvPr>
          <p:cNvSpPr txBox="1">
            <a:spLocks/>
          </p:cNvSpPr>
          <p:nvPr/>
        </p:nvSpPr>
        <p:spPr>
          <a:xfrm>
            <a:off x="539751" y="3478055"/>
            <a:ext cx="8064697" cy="3603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Lucida Grande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53657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72072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5214C3-F9F6-2749-9980-942B95DF7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TM02-040 Markkina-analyysin tärkeys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11C4CA-214D-4815-9EAF-872C37239B37}"/>
              </a:ext>
            </a:extLst>
          </p:cNvPr>
          <p:cNvSpPr txBox="1"/>
          <p:nvPr/>
        </p:nvSpPr>
        <p:spPr>
          <a:xfrm>
            <a:off x="521494" y="276226"/>
            <a:ext cx="8371284" cy="27027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fi-FI" sz="1050" spc="22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LIIKETOIMINTAMALLI</a:t>
            </a:r>
          </a:p>
        </p:txBody>
      </p:sp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9DC97AE2-0CBC-4B1B-B8D4-3280EE970EA9}"/>
              </a:ext>
            </a:extLst>
          </p:cNvPr>
          <p:cNvSpPr txBox="1">
            <a:spLocks/>
          </p:cNvSpPr>
          <p:nvPr/>
        </p:nvSpPr>
        <p:spPr>
          <a:xfrm>
            <a:off x="521494" y="4782835"/>
            <a:ext cx="8064697" cy="3603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Lucida Grande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53657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72072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</a:rPr>
              <a:t>Datapohjainen liiketoimintamalli -vaiheen taustamateriaali osallistujille</a:t>
            </a:r>
          </a:p>
        </p:txBody>
      </p:sp>
      <p:pic>
        <p:nvPicPr>
          <p:cNvPr id="14" name="Picture 2" descr="Guide icon | IconBros">
            <a:extLst>
              <a:ext uri="{FF2B5EF4-FFF2-40B4-BE49-F238E27FC236}">
                <a16:creationId xmlns:a16="http://schemas.microsoft.com/office/drawing/2014/main" id="{3DA6EB3E-FA9D-4D84-85F5-8466C4223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778" y="229072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0CC7643-E766-40B4-A186-E9878462B3BE}"/>
              </a:ext>
            </a:extLst>
          </p:cNvPr>
          <p:cNvSpPr txBox="1"/>
          <p:nvPr/>
        </p:nvSpPr>
        <p:spPr>
          <a:xfrm>
            <a:off x="502444" y="546497"/>
            <a:ext cx="8371284" cy="96629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fi-FI" sz="2400" b="1" dirty="0">
                <a:solidFill>
                  <a:srgbClr val="0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MARKKINA-ANALYYSI- TYÖKALUN OHJE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F6FA2-1E0C-44D9-9BD8-6EBC8DE5F6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2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42C8-3D99-474D-9D3C-B46C52DC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TAM SAM SOM –työkalun periaatteet ja käyttö</a:t>
            </a:r>
            <a:br>
              <a:rPr lang="fi-FI" dirty="0"/>
            </a:b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7ECE4-E4C5-4707-99DE-7633F56D3C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6376" y="1285122"/>
            <a:ext cx="7128070" cy="1253932"/>
          </a:xfrm>
        </p:spPr>
        <p:txBody>
          <a:bodyPr anchor="t"/>
          <a:lstStyle/>
          <a:p>
            <a:r>
              <a:rPr lang="fi-FI" sz="1200" dirty="0">
                <a:latin typeface="+mn-lt"/>
                <a:cs typeface="Arial" panose="020B0604020202020204" pitchFamily="34" charset="0"/>
              </a:rPr>
              <a:t>Total </a:t>
            </a:r>
            <a:r>
              <a:rPr lang="fi-FI" sz="1200" dirty="0" err="1">
                <a:latin typeface="+mn-lt"/>
                <a:cs typeface="Arial" panose="020B0604020202020204" pitchFamily="34" charset="0"/>
              </a:rPr>
              <a:t>Adressable</a:t>
            </a:r>
            <a:r>
              <a:rPr lang="fi-FI" sz="1200" dirty="0">
                <a:latin typeface="+mn-lt"/>
                <a:cs typeface="Arial" panose="020B0604020202020204" pitchFamily="34" charset="0"/>
              </a:rPr>
              <a:t> Market (TAM) - Osoitettavissa oleva koko markkinan koko: kuvaa koko markkinan kokoa: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b="0" dirty="0">
                <a:latin typeface="+mn-lt"/>
                <a:cs typeface="Arial" panose="020B0604020202020204" pitchFamily="34" charset="0"/>
              </a:rPr>
              <a:t>Tarjoaa informaatiota markkinapotentiaalista ja markkinan pysyvyydestä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b="0" dirty="0">
                <a:latin typeface="+mn-lt"/>
                <a:cs typeface="Arial" panose="020B0604020202020204" pitchFamily="34" charset="0"/>
              </a:rPr>
              <a:t>Yrityksemme potentiaalinen osuus on osa tästä koko markkinasta, sillä markkinalla on tyypillisesti muitakin toimijoita.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b="0" dirty="0">
                <a:latin typeface="+mn-lt"/>
                <a:cs typeface="Arial" panose="020B0604020202020204" pitchFamily="34" charset="0"/>
              </a:rPr>
              <a:t>Voit lähestyä TAM –laskentaa joko myynnin tai ostojen kautta: esim. hammasharjojen ostamiseen käytetty euromäärä koko Suomessa vuonna X tai hammasharjojen euromääräinen kokonaismyynti Suomessa vuonna 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D1BF2-CBDC-4C6E-8D2C-2CBA63825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6375" y="3012463"/>
            <a:ext cx="7128072" cy="703312"/>
          </a:xfrm>
        </p:spPr>
        <p:txBody>
          <a:bodyPr anchor="t"/>
          <a:lstStyle/>
          <a:p>
            <a:r>
              <a:rPr lang="fi-FI" sz="1200" dirty="0" err="1">
                <a:latin typeface="+mn-lt"/>
                <a:cs typeface="Arial" panose="020B0604020202020204" pitchFamily="34" charset="0"/>
              </a:rPr>
              <a:t>Serviceable</a:t>
            </a:r>
            <a:r>
              <a:rPr lang="fi-FI" sz="1200" dirty="0">
                <a:latin typeface="+mn-lt"/>
                <a:cs typeface="Arial" panose="020B0604020202020204" pitchFamily="34" charset="0"/>
              </a:rPr>
              <a:t> </a:t>
            </a:r>
            <a:r>
              <a:rPr lang="fi-FI" sz="1200" dirty="0" err="1">
                <a:latin typeface="+mn-lt"/>
                <a:cs typeface="Arial" panose="020B0604020202020204" pitchFamily="34" charset="0"/>
              </a:rPr>
              <a:t>Addressable</a:t>
            </a:r>
            <a:r>
              <a:rPr lang="fi-FI" sz="1200" dirty="0">
                <a:latin typeface="+mn-lt"/>
                <a:cs typeface="Arial" panose="020B0604020202020204" pitchFamily="34" charset="0"/>
              </a:rPr>
              <a:t> Market (SAM) – Palveltavissa olevat osoitettavat markkinat: kuvaa suurinta markkinan kokoa (suuruus/suuruusluokka/volyymi asiakkaina/euroina), joka uudelle liiketoimintamallillenne on mahdollinen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b="0" dirty="0">
                <a:latin typeface="+mn-lt"/>
                <a:cs typeface="Arial" panose="020B0604020202020204" pitchFamily="34" charset="0"/>
              </a:rPr>
              <a:t>Viittaa potentiaaliseen kohdeasiakkaiden joukkoon </a:t>
            </a:r>
            <a:endParaRPr lang="fi-FI" sz="1200" dirty="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79B27-B0D6-42BD-BFB1-578D5FAE09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6375" y="3915179"/>
            <a:ext cx="7128072" cy="823508"/>
          </a:xfrm>
        </p:spPr>
        <p:txBody>
          <a:bodyPr anchor="t"/>
          <a:lstStyle/>
          <a:p>
            <a:r>
              <a:rPr lang="fi-FI" sz="1200" dirty="0" err="1">
                <a:latin typeface="+mn-lt"/>
                <a:cs typeface="Arial" panose="020B0604020202020204" pitchFamily="34" charset="0"/>
              </a:rPr>
              <a:t>Serviceable</a:t>
            </a:r>
            <a:r>
              <a:rPr lang="fi-FI" sz="1200" dirty="0">
                <a:latin typeface="+mn-lt"/>
                <a:cs typeface="Arial" panose="020B0604020202020204" pitchFamily="34" charset="0"/>
              </a:rPr>
              <a:t> </a:t>
            </a:r>
            <a:r>
              <a:rPr lang="fi-FI" sz="1200" dirty="0" err="1">
                <a:latin typeface="+mn-lt"/>
                <a:cs typeface="Arial" panose="020B0604020202020204" pitchFamily="34" charset="0"/>
              </a:rPr>
              <a:t>Obtainable</a:t>
            </a:r>
            <a:r>
              <a:rPr lang="fi-FI" sz="1200" dirty="0">
                <a:latin typeface="+mn-lt"/>
                <a:cs typeface="Arial" panose="020B0604020202020204" pitchFamily="34" charset="0"/>
              </a:rPr>
              <a:t> Market (SOM) – Palveltavissa olevat saavutettavat markkinat: Markkinaosuus on osuus </a:t>
            </a:r>
            <a:r>
              <a:rPr lang="fi-FI" sz="1200" dirty="0" err="1">
                <a:latin typeface="+mn-lt"/>
                <a:cs typeface="Arial" panose="020B0604020202020204" pitchFamily="34" charset="0"/>
              </a:rPr>
              <a:t>SAM:sta</a:t>
            </a:r>
            <a:r>
              <a:rPr lang="fi-FI" sz="1200" dirty="0">
                <a:latin typeface="+mn-lt"/>
                <a:cs typeface="Arial" panose="020B0604020202020204" pitchFamily="34" charset="0"/>
              </a:rPr>
              <a:t>, jonka todennäköisesti saatte yrityksellenne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b="0" dirty="0">
                <a:latin typeface="+mn-lt"/>
                <a:cs typeface="Arial" panose="020B0604020202020204" pitchFamily="34" charset="0"/>
              </a:rPr>
              <a:t>SOM - odotettavissa oleva (realistinen) markkina(osuus), jos kaikki menee tavoitteiden </a:t>
            </a:r>
            <a:r>
              <a:rPr lang="fi-FI" sz="1200" b="0" dirty="0" err="1">
                <a:latin typeface="+mn-lt"/>
                <a:cs typeface="Arial" panose="020B0604020202020204" pitchFamily="34" charset="0"/>
              </a:rPr>
              <a:t>mukaises</a:t>
            </a:r>
            <a:endParaRPr lang="fi-FI" sz="1200" b="0" dirty="0">
              <a:latin typeface="+mn-lt"/>
              <a:cs typeface="Arial" panose="020B06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b="0" dirty="0">
                <a:latin typeface="+mn-lt"/>
                <a:cs typeface="Arial" panose="020B0604020202020204" pitchFamily="34" charset="0"/>
              </a:rPr>
              <a:t>Kilpailijoiden SOM-analysointi voi auttaa etenkin, jos kyseessä on teille täysin uuden liiketoimintamallin kehittäminen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EFC53-3B71-464B-AD31-6554571FEFC5}"/>
              </a:ext>
            </a:extLst>
          </p:cNvPr>
          <p:cNvSpPr/>
          <p:nvPr/>
        </p:nvSpPr>
        <p:spPr>
          <a:xfrm>
            <a:off x="253574" y="1285122"/>
            <a:ext cx="1091131" cy="57606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TAM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57CAAD-1407-4A20-ACF8-C8727B3C5F66}"/>
              </a:ext>
            </a:extLst>
          </p:cNvPr>
          <p:cNvSpPr/>
          <p:nvPr/>
        </p:nvSpPr>
        <p:spPr>
          <a:xfrm>
            <a:off x="253574" y="3012463"/>
            <a:ext cx="1091132" cy="57606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SAM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DD3AD-F9D9-4F8B-B0CE-5B10BC26A7D9}"/>
              </a:ext>
            </a:extLst>
          </p:cNvPr>
          <p:cNvSpPr/>
          <p:nvPr/>
        </p:nvSpPr>
        <p:spPr>
          <a:xfrm>
            <a:off x="253574" y="3915179"/>
            <a:ext cx="1091132" cy="57606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chemeClr val="bg1"/>
                </a:solidFill>
                <a:latin typeface="Georgia"/>
              </a:rPr>
              <a:t>S</a:t>
            </a:r>
            <a:r>
              <a:rPr lang="fi-FI" sz="1000" b="1" dirty="0">
                <a:solidFill>
                  <a:schemeClr val="bg1"/>
                </a:solidFill>
                <a:latin typeface="Georgia"/>
              </a:rPr>
              <a:t>OM</a:t>
            </a:r>
            <a:endParaRPr kumimoji="0" lang="fi-FI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Alatunnisteen paikkamerkki 15">
            <a:extLst>
              <a:ext uri="{FF2B5EF4-FFF2-40B4-BE49-F238E27FC236}">
                <a16:creationId xmlns:a16="http://schemas.microsoft.com/office/drawing/2014/main" id="{CB4151C7-39C2-8A41-A453-91E088B77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TM02-040 Markkina-analyysin tärkeys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8AA59-D5C4-495C-9DFD-14B11E5BE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756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8204A56-83DD-4B5A-9DF1-4B89E06C060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94554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8204A56-83DD-4B5A-9DF1-4B89E06C06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0A442C8-3D99-474D-9D3C-B46C52DC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fi-FI"/>
              <a:t>Esimerkki Markkina-analyysi</a:t>
            </a:r>
            <a:br>
              <a:rPr lang="fi-FI" dirty="0"/>
            </a:br>
            <a:r>
              <a:rPr lang="fi-FI" dirty="0"/>
              <a:t>–työkalun käytöstä</a:t>
            </a:r>
            <a:br>
              <a:rPr lang="fi-FI" dirty="0"/>
            </a:b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7ECE4-E4C5-4707-99DE-7633F56D3C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5656" y="1651801"/>
            <a:ext cx="4331997" cy="576064"/>
          </a:xfrm>
        </p:spPr>
        <p:txBody>
          <a:bodyPr/>
          <a:lstStyle/>
          <a:p>
            <a:r>
              <a:rPr lang="fi-FI" dirty="0">
                <a:latin typeface="+mn-lt"/>
                <a:cs typeface="Arial" panose="020B0604020202020204" pitchFamily="34" charset="0"/>
              </a:rPr>
              <a:t>H</a:t>
            </a:r>
            <a:r>
              <a:rPr lang="fi-FI" sz="1600" dirty="0">
                <a:latin typeface="+mn-lt"/>
                <a:cs typeface="Arial" panose="020B0604020202020204" pitchFamily="34" charset="0"/>
              </a:rPr>
              <a:t>ammasharjojen myynti (4,2 M€) Suomessa yhden vuoden aikana</a:t>
            </a:r>
            <a:endParaRPr lang="fi-FI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D1BF2-CBDC-4C6E-8D2C-2CBA63825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5657" y="2344223"/>
            <a:ext cx="4191048" cy="574799"/>
          </a:xfrm>
        </p:spPr>
        <p:txBody>
          <a:bodyPr/>
          <a:lstStyle/>
          <a:p>
            <a:r>
              <a:rPr lang="fi-FI" dirty="0">
                <a:latin typeface="+mn-lt"/>
                <a:cs typeface="Arial" panose="020B0604020202020204" pitchFamily="34" charset="0"/>
              </a:rPr>
              <a:t>V</a:t>
            </a:r>
            <a:r>
              <a:rPr lang="fi-FI" sz="1600" dirty="0">
                <a:latin typeface="+mn-lt"/>
                <a:cs typeface="Arial" panose="020B0604020202020204" pitchFamily="34" charset="0"/>
              </a:rPr>
              <a:t>ain verkossa myydyt sähköhammasharjat (1,1 M€) Suomessa yhden vuoden aikana</a:t>
            </a:r>
            <a:endParaRPr lang="fi-FI" dirty="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79B27-B0D6-42BD-BFB1-578D5FAE09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5656" y="3018531"/>
            <a:ext cx="4191049" cy="574799"/>
          </a:xfrm>
        </p:spPr>
        <p:txBody>
          <a:bodyPr/>
          <a:lstStyle/>
          <a:p>
            <a:r>
              <a:rPr lang="fi-FI" dirty="0">
                <a:latin typeface="+mn-lt"/>
              </a:rPr>
              <a:t>Realistinen arvio palveltavissa olevasta markkina-osuudesta 10%  (0,11 M€</a:t>
            </a:r>
            <a:r>
              <a:rPr lang="fi-FI" dirty="0">
                <a:latin typeface="Arial  "/>
              </a:rPr>
              <a:t>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6F5FB-3B0A-4894-A7E6-C00242439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16" name="Alatunnisteen paikkamerkki 15">
            <a:extLst>
              <a:ext uri="{FF2B5EF4-FFF2-40B4-BE49-F238E27FC236}">
                <a16:creationId xmlns:a16="http://schemas.microsoft.com/office/drawing/2014/main" id="{CB4151C7-39C2-8A41-A453-91E088B77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TM02-040 Markkina-analyysin tärkeys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EFC53-3B71-464B-AD31-6554571FEFC5}"/>
              </a:ext>
            </a:extLst>
          </p:cNvPr>
          <p:cNvSpPr/>
          <p:nvPr/>
        </p:nvSpPr>
        <p:spPr>
          <a:xfrm>
            <a:off x="253574" y="1687068"/>
            <a:ext cx="1091131" cy="57606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TAM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57CAAD-1407-4A20-ACF8-C8727B3C5F66}"/>
              </a:ext>
            </a:extLst>
          </p:cNvPr>
          <p:cNvSpPr/>
          <p:nvPr/>
        </p:nvSpPr>
        <p:spPr>
          <a:xfrm>
            <a:off x="253574" y="2343591"/>
            <a:ext cx="1091132" cy="57606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SAM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DD3AD-F9D9-4F8B-B0CE-5B10BC26A7D9}"/>
              </a:ext>
            </a:extLst>
          </p:cNvPr>
          <p:cNvSpPr/>
          <p:nvPr/>
        </p:nvSpPr>
        <p:spPr>
          <a:xfrm>
            <a:off x="253574" y="2999707"/>
            <a:ext cx="1091132" cy="57606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i-FI" sz="1600" b="1" dirty="0">
                <a:solidFill>
                  <a:schemeClr val="bg1"/>
                </a:solidFill>
                <a:latin typeface="Georgia"/>
              </a:rPr>
              <a:t>SOM</a:t>
            </a:r>
            <a:endParaRPr kumimoji="0" lang="fi-FI" sz="10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08C636C2-E30F-4661-9094-B14717F00C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263892"/>
              </p:ext>
            </p:extLst>
          </p:nvPr>
        </p:nvGraphicFramePr>
        <p:xfrm>
          <a:off x="5367191" y="1032411"/>
          <a:ext cx="3776809" cy="3078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57354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B8E9DAB4-9D66-4809-B1EA-6B4063D0A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822" y="1004359"/>
            <a:ext cx="5780599" cy="546145"/>
          </a:xfrm>
        </p:spPr>
        <p:txBody>
          <a:bodyPr/>
          <a:lstStyle/>
          <a:p>
            <a:r>
              <a:rPr lang="fi-FI" dirty="0">
                <a:solidFill>
                  <a:srgbClr val="00B050"/>
                </a:solidFill>
              </a:rPr>
              <a:t>Tehtävä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43BAA26C-EBB6-4AB7-9308-265179F33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8822" y="2365992"/>
            <a:ext cx="5041162" cy="8608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b="1" dirty="0"/>
              <a:t>Kuvaa markkina-analyysisi täyttöpohjaan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sz="1800" dirty="0"/>
          </a:p>
        </p:txBody>
      </p:sp>
      <p:pic>
        <p:nvPicPr>
          <p:cNvPr id="17" name="Kuva 16" descr="Kuva, joka sisältää kohteen kirjoituskone, objekti, istuminen, näppäimistö&#10;&#10;Kuvaus luotu automaattisesti">
            <a:extLst>
              <a:ext uri="{FF2B5EF4-FFF2-40B4-BE49-F238E27FC236}">
                <a16:creationId xmlns:a16="http://schemas.microsoft.com/office/drawing/2014/main" id="{CEE9E3A9-2262-6E49-8501-C6272CA30E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4" y="3403271"/>
            <a:ext cx="1352606" cy="1301051"/>
          </a:xfrm>
          <a:prstGeom prst="rect">
            <a:avLst/>
          </a:prstGeom>
        </p:spPr>
      </p:pic>
      <p:pic>
        <p:nvPicPr>
          <p:cNvPr id="19" name="Kuva 18" descr="Kuva, joka sisältää kohteen pitäminen, mies&#10;&#10;Kuvaus luotu automaattisesti">
            <a:extLst>
              <a:ext uri="{FF2B5EF4-FFF2-40B4-BE49-F238E27FC236}">
                <a16:creationId xmlns:a16="http://schemas.microsoft.com/office/drawing/2014/main" id="{11173F44-29C2-434E-BFBC-04895F59DF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7" r="5273"/>
          <a:stretch/>
        </p:blipFill>
        <p:spPr>
          <a:xfrm>
            <a:off x="6446954" y="1715000"/>
            <a:ext cx="2731008" cy="3023687"/>
          </a:xfrm>
          <a:prstGeom prst="rect">
            <a:avLst/>
          </a:prstGeom>
        </p:spPr>
      </p:pic>
      <p:sp>
        <p:nvSpPr>
          <p:cNvPr id="16" name="Tekstin paikkamerkki 12">
            <a:extLst>
              <a:ext uri="{FF2B5EF4-FFF2-40B4-BE49-F238E27FC236}">
                <a16:creationId xmlns:a16="http://schemas.microsoft.com/office/drawing/2014/main" id="{F89DA80F-424A-DB4D-9BAB-65248EF98A91}"/>
              </a:ext>
            </a:extLst>
          </p:cNvPr>
          <p:cNvSpPr txBox="1">
            <a:spLocks/>
          </p:cNvSpPr>
          <p:nvPr/>
        </p:nvSpPr>
        <p:spPr>
          <a:xfrm>
            <a:off x="6829356" y="3035854"/>
            <a:ext cx="1065707" cy="5461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Lucida Grande"/>
              <a:buNone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53657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2072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</a:rPr>
              <a:t>Miten kuvaan uuden liike-toiminta-mallin?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61ECF8D-293C-B145-A784-8778B1AA2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TM02-040 Markkina-analyysin tärkeys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98157-235D-4F50-82DC-87795B3C4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574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SDfuInjo493Cc.DzxwJ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Layoutpohjat">
  <a:themeElements>
    <a:clrScheme name="Custom 39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A6CE39"/>
      </a:hlink>
      <a:folHlink>
        <a:srgbClr val="FE8127"/>
      </a:folHlink>
    </a:clrScheme>
    <a:fontScheme name="Office 2">
      <a:majorFont>
        <a:latin typeface="Arial Blac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ajakuvakalvopohja_16-9_FI.potx" id="{9B8F0C5F-9623-419D-957B-E19740B4DAF3}" vid="{C10C316A-84A4-46EB-994F-C245BECBB5A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ADFE820CF9F4DE4CBECB91D6337A45DF" ma:contentTypeVersion="7" ma:contentTypeDescription="Luo uusi asiakirja." ma:contentTypeScope="" ma:versionID="284822eb422176d161987153715e515b">
  <xsd:schema xmlns:xsd="http://www.w3.org/2001/XMLSchema" xmlns:xs="http://www.w3.org/2001/XMLSchema" xmlns:p="http://schemas.microsoft.com/office/2006/metadata/properties" xmlns:ns2="49ddb545-6730-43a5-98e8-405096d97a18" targetNamespace="http://schemas.microsoft.com/office/2006/metadata/properties" ma:root="true" ma:fieldsID="8e70c871850b52871b1200bbd3e75971" ns2:_="">
    <xsd:import namespace="49ddb545-6730-43a5-98e8-405096d97a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ddb545-6730-43a5-98e8-405096d97a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15A757-A9EB-4A19-A981-851A63D9DE18}">
  <ds:schemaRefs>
    <ds:schemaRef ds:uri="06623d0f-3dc2-4803-8b6d-5328c0480bfb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02960deb-32ec-454f-ac79-6b7c6674646a"/>
    <ds:schemaRef ds:uri="http://www.w3.org/XML/1998/namespace"/>
    <ds:schemaRef ds:uri="http://schemas.microsoft.com/office/2006/metadata/properties"/>
    <ds:schemaRef ds:uri="http://purl.org/dc/elements/1.1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18925B8-E8C5-418D-84FD-5DACFD3916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743139-3A75-4A2A-BBBE-4E75C11D8E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ddb545-6730-43a5-98e8-405096d97a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laajakuvakalvopohja_16-9_FI</Template>
  <TotalTime>0</TotalTime>
  <Words>331</Words>
  <Application>Microsoft Office PowerPoint</Application>
  <PresentationFormat>On-screen Show (16:9)</PresentationFormat>
  <Paragraphs>58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Arial  </vt:lpstr>
      <vt:lpstr>Arial Black</vt:lpstr>
      <vt:lpstr>Calibri</vt:lpstr>
      <vt:lpstr>Georgia</vt:lpstr>
      <vt:lpstr>Lucida Grande</vt:lpstr>
      <vt:lpstr>1_Layoutpohjat</vt:lpstr>
      <vt:lpstr>think-cell Slide</vt:lpstr>
      <vt:lpstr>PowerPoint Presentation</vt:lpstr>
      <vt:lpstr>TAM SAM SOM –työkalun periaatteet ja käyttö </vt:lpstr>
      <vt:lpstr>Esimerkki Markkina-analyysi –työkalun käytöstä </vt:lpstr>
      <vt:lpstr>Tehtävä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Uudistajien ja palvelumuotoilijoiden perehdytys</dc:title>
  <dc:subject/>
  <dc:creator/>
  <cp:lastModifiedBy/>
  <cp:revision>35</cp:revision>
  <dcterms:created xsi:type="dcterms:W3CDTF">2020-06-05T14:42:24Z</dcterms:created>
  <dcterms:modified xsi:type="dcterms:W3CDTF">2024-08-20T13:20:31Z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0x010100ADFE820CF9F4DE4CBECB91D6337A45DF</vt:lpwstr>
  </property>
</Properties>
</file>